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tiff" ContentType="image/tiff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54"/>
  </p:handoutMasterIdLst>
  <p:sldIdLst>
    <p:sldId id="257" r:id="rId4"/>
    <p:sldId id="472" r:id="rId6"/>
    <p:sldId id="260" r:id="rId7"/>
    <p:sldId id="262" r:id="rId8"/>
    <p:sldId id="513" r:id="rId9"/>
    <p:sldId id="519" r:id="rId10"/>
    <p:sldId id="514" r:id="rId11"/>
    <p:sldId id="259" r:id="rId12"/>
    <p:sldId id="265" r:id="rId13"/>
    <p:sldId id="563" r:id="rId14"/>
    <p:sldId id="285" r:id="rId15"/>
    <p:sldId id="286" r:id="rId16"/>
    <p:sldId id="473" r:id="rId17"/>
    <p:sldId id="515" r:id="rId18"/>
    <p:sldId id="442" r:id="rId19"/>
    <p:sldId id="474" r:id="rId20"/>
    <p:sldId id="289" r:id="rId21"/>
    <p:sldId id="394" r:id="rId22"/>
    <p:sldId id="333" r:id="rId23"/>
    <p:sldId id="395" r:id="rId24"/>
    <p:sldId id="517" r:id="rId25"/>
    <p:sldId id="354" r:id="rId26"/>
    <p:sldId id="267" r:id="rId27"/>
    <p:sldId id="268" r:id="rId28"/>
    <p:sldId id="511" r:id="rId29"/>
    <p:sldId id="518" r:id="rId30"/>
    <p:sldId id="512" r:id="rId31"/>
    <p:sldId id="271" r:id="rId32"/>
    <p:sldId id="269" r:id="rId33"/>
    <p:sldId id="272" r:id="rId34"/>
    <p:sldId id="273" r:id="rId35"/>
    <p:sldId id="422" r:id="rId36"/>
    <p:sldId id="604" r:id="rId37"/>
    <p:sldId id="320" r:id="rId38"/>
    <p:sldId id="280" r:id="rId39"/>
    <p:sldId id="565" r:id="rId40"/>
    <p:sldId id="353" r:id="rId41"/>
    <p:sldId id="516" r:id="rId42"/>
    <p:sldId id="274" r:id="rId43"/>
    <p:sldId id="283" r:id="rId44"/>
    <p:sldId id="276" r:id="rId45"/>
    <p:sldId id="277" r:id="rId46"/>
    <p:sldId id="388" r:id="rId47"/>
    <p:sldId id="282" r:id="rId48"/>
    <p:sldId id="281" r:id="rId49"/>
    <p:sldId id="356" r:id="rId50"/>
    <p:sldId id="278" r:id="rId51"/>
    <p:sldId id="261" r:id="rId52"/>
    <p:sldId id="564" r:id="rId53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51" y="57"/>
      </p:cViewPr>
      <p:guideLst>
        <p:guide orient="horz" pos="2096"/>
        <p:guide pos="281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1117"/>
            <a:ext cx="5491163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6E65-3607-5B4B-B7BB-578382DDBE9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0D59-4A60-6143-A51E-4AA3E3BC316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6.wmf"/><Relationship Id="rId14" Type="http://schemas.openxmlformats.org/officeDocument/2006/relationships/notesSlide" Target="../notesSlides/notesSlide2.xml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21.wmf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0.w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4.wmf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36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5.bin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wmf"/><Relationship Id="rId2" Type="http://schemas.openxmlformats.org/officeDocument/2006/relationships/oleObject" Target="../embeddings/oleObject19.bin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8152" y="4065660"/>
            <a:ext cx="8315325" cy="443865"/>
          </a:xfrm>
        </p:spPr>
        <p:txBody>
          <a:bodyPr>
            <a:noAutofit/>
          </a:bodyPr>
          <a:lstStyle/>
          <a:p>
            <a:r>
              <a:rPr kumimoji="1" lang="en-US" altLang="zh-CN" sz="2000" u="sng" dirty="0" smtClean="0">
                <a:solidFill>
                  <a:srgbClr val="FF0000"/>
                </a:solidFill>
              </a:rPr>
              <a:t>S</a:t>
            </a:r>
            <a:r>
              <a:rPr kumimoji="1" lang="en-US" altLang="zh-CN" sz="2000" dirty="0" smtClean="0"/>
              <a:t>ubstitution-based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W</a:t>
            </a:r>
            <a:r>
              <a:rPr kumimoji="1" lang="en-US" altLang="zh-CN" sz="2000" dirty="0" smtClean="0"/>
              <a:t>hite-box oriented </a:t>
            </a:r>
            <a:r>
              <a:rPr kumimoji="1" lang="en-US" altLang="zh-CN" sz="2000" dirty="0"/>
              <a:t>block cipher </a:t>
            </a:r>
            <a:r>
              <a:rPr kumimoji="1" lang="en-US" altLang="zh-CN" sz="2000" dirty="0" smtClean="0"/>
              <a:t>with </a:t>
            </a:r>
            <a:r>
              <a:rPr kumimoji="1" lang="en-US" altLang="zh-CN" sz="2000" u="sng" dirty="0">
                <a:solidFill>
                  <a:srgbClr val="FF0000"/>
                </a:solidFill>
              </a:rPr>
              <a:t>A</a:t>
            </a:r>
            <a:r>
              <a:rPr kumimoji="1" lang="en-US" altLang="zh-CN" sz="2000" dirty="0"/>
              <a:t>ffine </a:t>
            </a:r>
            <a:r>
              <a:rPr kumimoji="1" lang="en-US" altLang="zh-CN" sz="2000" u="sng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000" dirty="0" smtClean="0"/>
              <a:t>etwork</a:t>
            </a:r>
            <a:endParaRPr kumimoji="1" lang="en-US" altLang="zh-CN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06880" y="4632960"/>
            <a:ext cx="5878195" cy="1905000"/>
          </a:xfrm>
        </p:spPr>
        <p:txBody>
          <a:bodyPr>
            <a:noAutofit/>
          </a:bodyPr>
          <a:lstStyle/>
          <a:p>
            <a:r>
              <a:rPr kumimoji="1" lang="en-US" altLang="zh-CN" sz="1400" dirty="0" smtClean="0"/>
              <a:t>Zheng Gong, Weijie Li, Guohong Liao, Guojun Tang, Zhaoji Xu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Computer Science, SCNU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Bing Sun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School of Math, NDTU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Siwei Sun, Yingjie Zhang</a:t>
            </a:r>
            <a:endParaRPr kumimoji="1" lang="en-US" altLang="zh-CN" sz="1400" dirty="0" smtClean="0"/>
          </a:p>
          <a:p>
            <a:r>
              <a:rPr kumimoji="1" lang="en-US" altLang="zh-CN" sz="1400" dirty="0" smtClean="0"/>
              <a:t>CAS, IIE</a:t>
            </a:r>
            <a:endParaRPr kumimoji="1" lang="en-US" altLang="zh-CN" sz="1400" dirty="0" smtClean="0"/>
          </a:p>
          <a:p>
            <a:r>
              <a:rPr kumimoji="1" lang="en-US" altLang="zh-CN" sz="1400" dirty="0"/>
              <a:t>Last updated: 10 March, 2019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496" y="91708"/>
            <a:ext cx="6857365" cy="3856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3181"/>
            <a:ext cx="7886700" cy="965093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protections in different goals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98103"/>
            <a:ext cx="7886700" cy="4915535"/>
          </a:xfrm>
        </p:spPr>
        <p:txBody>
          <a:bodyPr>
            <a:normAutofit fontScale="900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To my opinion, there are </a:t>
            </a:r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three types of key protections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binding</a:t>
            </a:r>
            <a:r>
              <a:rPr kumimoji="1" lang="en-US" altLang="zh-CN" sz="2800" dirty="0" smtClean="0">
                <a:sym typeface="+mn-ea"/>
              </a:rPr>
              <a:t>: attackers can not modify/remove the 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key </a:t>
            </a:r>
            <a:r>
              <a:rPr kumimoji="1" lang="en-US" altLang="zh-CN" sz="2800" dirty="0" smtClean="0">
                <a:sym typeface="+mn-ea"/>
              </a:rPr>
              <a:t>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/>
              <a:t>e.g., physical </a:t>
            </a:r>
            <a:r>
              <a:rPr kumimoji="1" lang="en-US" altLang="zh-CN" sz="2800" dirty="0" err="1" smtClean="0"/>
              <a:t>unclonable</a:t>
            </a:r>
            <a:r>
              <a:rPr kumimoji="1" lang="en-US" altLang="zh-CN" sz="2800" dirty="0" smtClean="0"/>
              <a:t> functions, App self-protection.</a:t>
            </a:r>
            <a:endParaRPr kumimoji="1" lang="en-US" altLang="zh-CN" sz="2800" dirty="0" smtClean="0"/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confidentiality</a:t>
            </a:r>
            <a:r>
              <a:rPr kumimoji="1" lang="en-US" altLang="zh-CN" sz="2800" dirty="0" smtClean="0">
                <a:sym typeface="+mn-ea"/>
              </a:rPr>
              <a:t>: attackers can not extract the key from implementations.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e.g</a:t>
            </a:r>
            <a:r>
              <a:rPr kumimoji="1" lang="en-US" altLang="zh-CN" sz="2800" dirty="0" smtClean="0">
                <a:solidFill>
                  <a:schemeClr val="tx1"/>
                </a:solidFill>
                <a:sym typeface="+mn-ea"/>
              </a:rPr>
              <a:t>., signatures, DRMs, MACs.</a:t>
            </a:r>
            <a:endParaRPr kumimoji="1" lang="en-US" altLang="zh-CN" sz="2800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olidFill>
                  <a:srgbClr val="FF0000"/>
                </a:solidFill>
                <a:sym typeface="+mn-ea"/>
              </a:rPr>
              <a:t>Key asymmetry</a:t>
            </a:r>
            <a:r>
              <a:rPr kumimoji="1" lang="en-US" altLang="zh-CN" sz="2800" dirty="0" smtClean="0">
                <a:sym typeface="+mn-ea"/>
              </a:rPr>
              <a:t>: Given an encryption/decryption implementation, attackers can not reduce to its decryption/encryption equivalence.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/>
              <a:t>e.g.,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block ciphers.</a:t>
            </a:r>
            <a:endParaRPr kumimoji="1" lang="zh-CN" altLang="en-US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0700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proposed definitions of white-box block ciphers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(Weak) WBC</a:t>
            </a:r>
            <a:r>
              <a:rPr lang="en-US" altLang="zh-CN" sz="2000" dirty="0" smtClean="0">
                <a:sym typeface="+mn-ea"/>
              </a:rPr>
              <a:t> (WWBC, Chow et al. 2002)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Attackers can not extract secret keys (or equivalent key) from the implementation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Cannot extract a compact description of 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>
                <a:sym typeface="+mn-ea"/>
              </a:rPr>
              <a:t>(.)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WWBC does not prevent the extraction/duplication/execution of WB(</a:t>
            </a:r>
            <a:r>
              <a:rPr lang="en-US" altLang="zh-CN" sz="2000" dirty="0" err="1">
                <a:sym typeface="+mn-ea"/>
              </a:rPr>
              <a:t>E</a:t>
            </a:r>
            <a:r>
              <a:rPr lang="en-US" altLang="zh-CN" sz="2000" baseline="-25000" dirty="0" err="1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>
                <a:solidFill>
                  <a:srgbClr val="FF0000"/>
                </a:solidFill>
                <a:sym typeface="+mn-ea"/>
              </a:rPr>
              <a:t>Strong WBC</a:t>
            </a:r>
            <a:r>
              <a:rPr lang="en-US" altLang="zh-CN" sz="2000" dirty="0" smtClean="0">
                <a:sym typeface="+mn-ea"/>
              </a:rPr>
              <a:t> (SWBC, Biryukov 2014)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Achieve WWBC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sym typeface="+mn-ea"/>
              </a:rPr>
              <a:t>Given WB(</a:t>
            </a:r>
            <a:r>
              <a:rPr lang="en-US" altLang="zh-CN" sz="2000" dirty="0" err="1" smtClean="0">
                <a:sym typeface="+mn-ea"/>
              </a:rPr>
              <a:t>E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(.)), Attackers can not extract </a:t>
            </a:r>
            <a:r>
              <a:rPr lang="en-US" altLang="zh-CN" sz="2000" dirty="0" err="1" smtClean="0">
                <a:sym typeface="+mn-ea"/>
              </a:rPr>
              <a:t>D</a:t>
            </a:r>
            <a:r>
              <a:rPr lang="en-US" altLang="zh-CN" sz="2000" baseline="-25000" dirty="0" err="1" smtClean="0">
                <a:sym typeface="+mn-ea"/>
              </a:rPr>
              <a:t>k</a:t>
            </a:r>
            <a:r>
              <a:rPr lang="en-US" altLang="zh-CN" sz="2000" dirty="0" smtClean="0">
                <a:sym typeface="+mn-ea"/>
              </a:rPr>
              <a:t>(.)</a:t>
            </a:r>
            <a:endParaRPr lang="zh-CN" altLang="en-US" sz="2000" dirty="0"/>
          </a:p>
          <a:p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2965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576" y="150517"/>
            <a:ext cx="7886700" cy="1029941"/>
          </a:xfrm>
        </p:spPr>
        <p:txBody>
          <a:bodyPr/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death sentences: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Resovling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Affine Networks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449" y="1232452"/>
            <a:ext cx="7886700" cy="524754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LE and AE problems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Given a bijection with affine network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[x]=A*S[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]*B</a:t>
            </a:r>
            <a:endParaRPr lang="en-US" altLang="zh-CN" dirty="0" smtClean="0"/>
          </a:p>
          <a:p>
            <a:pPr lvl="1"/>
            <a:r>
              <a:rPr lang="en-US" altLang="zh-CN" dirty="0"/>
              <a:t>Recover </a:t>
            </a:r>
            <a:r>
              <a:rPr lang="en-US" altLang="zh-CN" dirty="0" smtClean="0"/>
              <a:t>S[</a:t>
            </a:r>
            <a:r>
              <a:rPr lang="en-US" altLang="zh-CN" dirty="0" err="1" smtClean="0"/>
              <a:t>x+k</a:t>
            </a:r>
            <a:r>
              <a:rPr lang="en-US" altLang="zh-CN" dirty="0" smtClean="0"/>
              <a:t>] from</a:t>
            </a:r>
            <a:r>
              <a:rPr lang="en-US" altLang="zh-CN" dirty="0"/>
              <a:t>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k</a:t>
            </a:r>
            <a:r>
              <a:rPr lang="en-US" altLang="zh-CN" dirty="0"/>
              <a:t>[x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 smtClean="0"/>
              <a:t>Solving algorithm</a:t>
            </a:r>
            <a:endParaRPr lang="en-US" altLang="zh-CN" dirty="0" smtClean="0"/>
          </a:p>
          <a:p>
            <a:pPr lvl="1"/>
            <a:r>
              <a:rPr lang="en-US" altLang="zh-CN" dirty="0"/>
              <a:t>[PGC98, </a:t>
            </a:r>
            <a:r>
              <a:rPr lang="en-US" altLang="zh-CN" dirty="0" smtClean="0"/>
              <a:t>BCBP03, Dinur18, DFLM18]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Complexity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m</a:t>
            </a:r>
            <a:r>
              <a:rPr lang="en-US" altLang="zh-CN" dirty="0" smtClean="0"/>
              <a:t>) for LE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O(m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2m</a:t>
            </a:r>
            <a:r>
              <a:rPr lang="en-US" altLang="zh-CN" dirty="0"/>
              <a:t>) for </a:t>
            </a:r>
            <a:r>
              <a:rPr lang="en-US" altLang="zh-CN" dirty="0" smtClean="0"/>
              <a:t>AE [BCBP03]</a:t>
            </a:r>
            <a:endParaRPr lang="en-US" altLang="zh-CN" dirty="0" smtClean="0"/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Improved </a:t>
            </a:r>
            <a:r>
              <a:rPr lang="en-US" altLang="zh-CN" dirty="0">
                <a:solidFill>
                  <a:srgbClr val="FF0000"/>
                </a:solidFill>
              </a:rPr>
              <a:t>to O(m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baseline="30000" dirty="0">
                <a:solidFill>
                  <a:srgbClr val="FF0000"/>
                </a:solidFill>
              </a:rPr>
              <a:t>m</a:t>
            </a:r>
            <a:r>
              <a:rPr lang="en-US" altLang="zh-CN" dirty="0">
                <a:solidFill>
                  <a:srgbClr val="FF0000"/>
                </a:solidFill>
              </a:rPr>
              <a:t>) on certain </a:t>
            </a:r>
            <a:r>
              <a:rPr lang="en-US" altLang="zh-CN" dirty="0" smtClean="0">
                <a:solidFill>
                  <a:srgbClr val="FF0000"/>
                </a:solidFill>
              </a:rPr>
              <a:t>cases [DFLM18] </a:t>
            </a:r>
            <a:r>
              <a:rPr lang="en-US" altLang="zh-CN" dirty="0">
                <a:solidFill>
                  <a:srgbClr val="FF0000"/>
                </a:solidFill>
              </a:rPr>
              <a:t>(failed on </a:t>
            </a:r>
            <a:r>
              <a:rPr lang="en-US" altLang="zh-CN" dirty="0" smtClean="0">
                <a:solidFill>
                  <a:srgbClr val="FF0000"/>
                </a:solidFill>
              </a:rPr>
              <a:t>a certain case of WB-AES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en-US" altLang="zh-CN" dirty="0" smtClean="0">
                <a:solidFill>
                  <a:srgbClr val="FF0000"/>
                </a:solidFill>
              </a:rPr>
              <a:t>[Dinur18]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For a 16-bit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, the upper bound solving complexity is </a:t>
            </a:r>
            <a:endParaRPr lang="en-US" altLang="zh-CN" dirty="0" smtClean="0"/>
          </a:p>
          <a:p>
            <a:pPr marL="457200" lvl="1" indent="0" algn="ctr">
              <a:buNone/>
            </a:pPr>
            <a:r>
              <a:rPr lang="en-US" altLang="zh-CN" dirty="0" smtClean="0"/>
              <a:t>(2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)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 * (2</a:t>
            </a:r>
            <a:r>
              <a:rPr lang="en-US" altLang="zh-CN" baseline="30000" dirty="0" smtClean="0"/>
              <a:t>2*16</a:t>
            </a:r>
            <a:r>
              <a:rPr lang="en-US" altLang="zh-CN" dirty="0" smtClean="0"/>
              <a:t>)=2</a:t>
            </a:r>
            <a:r>
              <a:rPr lang="en-US" altLang="zh-CN" baseline="30000" dirty="0" smtClean="0"/>
              <a:t>48</a:t>
            </a:r>
            <a:endParaRPr lang="en-US" altLang="zh-CN" baseline="300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394" y="1807687"/>
            <a:ext cx="2758887" cy="2723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638332" y="9752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Attacks on WB-AES/SM4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428" y="3086100"/>
            <a:ext cx="7519011" cy="1797837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failures in practice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WBC used in STEAM</a:t>
            </a: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920" y="3307715"/>
            <a:ext cx="3868420" cy="2078355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WB-AES Contest on CHES'17</a:t>
            </a:r>
            <a:endParaRPr lang="en-US" altLang="zh-CN"/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9150" y="3765550"/>
            <a:ext cx="3887470" cy="116268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587463" y="1437460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ASASA-like designs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SASAS </a:t>
            </a:r>
            <a:r>
              <a:rPr lang="en-US" altLang="zh-CN" dirty="0"/>
              <a:t>construction: broken in 2001 by Biryukov et al.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ASASA constructions </a:t>
            </a:r>
            <a:r>
              <a:rPr lang="en-US" altLang="zh-CN" dirty="0"/>
              <a:t>(Biryukov et al., 2014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Proposed for achieving strong WBC property</a:t>
            </a:r>
            <a:endParaRPr lang="en-US" altLang="zh-CN" dirty="0"/>
          </a:p>
          <a:p>
            <a:pPr lvl="1"/>
            <a:r>
              <a:rPr lang="en-US" altLang="zh-CN" dirty="0" smtClean="0"/>
              <a:t>Affine network and </a:t>
            </a:r>
            <a:r>
              <a:rPr lang="en-US" altLang="zh-CN" dirty="0" err="1" smtClean="0"/>
              <a:t>sbox</a:t>
            </a:r>
            <a:r>
              <a:rPr lang="en-US" altLang="zh-CN" dirty="0" smtClean="0"/>
              <a:t> must be secret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Recent </a:t>
            </a:r>
            <a:r>
              <a:rPr lang="en-US" altLang="zh-CN" dirty="0"/>
              <a:t>proposals at ToSC'17 by Biryukov et al. to use more </a:t>
            </a:r>
            <a:r>
              <a:rPr lang="en-US" altLang="zh-CN" dirty="0" smtClean="0"/>
              <a:t>layers, leading </a:t>
            </a:r>
            <a:r>
              <a:rPr lang="en-US" altLang="zh-CN" dirty="0"/>
              <a:t>to SA. . . SAS</a:t>
            </a: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attacks on ASASA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2015] introduces differential computation analysis to mount key-recovery attack on WBC</a:t>
            </a:r>
            <a:endParaRPr lang="en-US" altLang="zh-CN" dirty="0"/>
          </a:p>
          <a:p>
            <a:pPr lvl="1"/>
            <a:r>
              <a:rPr lang="en-US" altLang="zh-CN" dirty="0"/>
              <a:t>Differential computation analysis is similar to timing/cache attack</a:t>
            </a:r>
            <a:endParaRPr lang="en-US" altLang="zh-CN" dirty="0"/>
          </a:p>
          <a:p>
            <a:pPr lvl="1"/>
            <a:r>
              <a:rPr lang="en-US" altLang="zh-CN" dirty="0"/>
              <a:t>DCA recovers the hidden </a:t>
            </a:r>
            <a:r>
              <a:rPr lang="en-US" altLang="zh-CN" dirty="0" err="1"/>
              <a:t>sbox</a:t>
            </a:r>
            <a:r>
              <a:rPr lang="en-US" altLang="zh-CN" dirty="0"/>
              <a:t>, while timing/cache attack recovers the key directly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[</a:t>
            </a:r>
            <a:r>
              <a:rPr lang="en-US" altLang="zh-CN" dirty="0" err="1"/>
              <a:t>Bos</a:t>
            </a:r>
            <a:r>
              <a:rPr lang="en-US" altLang="zh-CN" dirty="0"/>
              <a:t> et al. 2016] introduces differential fault analysis on WBC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875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approaches of WBC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4749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WhiteBlock</a:t>
            </a:r>
            <a:r>
              <a:rPr lang="en-US" altLang="zh-CN" dirty="0" smtClean="0"/>
              <a:t> </a:t>
            </a:r>
            <a:r>
              <a:rPr lang="en-US" altLang="zh-CN" dirty="0"/>
              <a:t>from </a:t>
            </a:r>
            <a:r>
              <a:rPr lang="en-US" altLang="zh-CN" dirty="0" err="1"/>
              <a:t>Fouque</a:t>
            </a:r>
            <a:r>
              <a:rPr lang="en-US" altLang="zh-CN" dirty="0"/>
              <a:t> et al. (</a:t>
            </a:r>
            <a:r>
              <a:rPr lang="en-US" altLang="zh-CN" dirty="0" err="1"/>
              <a:t>AC</a:t>
            </a:r>
            <a:r>
              <a:rPr lang="en-US" altLang="zh-CN" dirty="0"/>
              <a:t> 2016)</a:t>
            </a:r>
            <a:endParaRPr lang="en-US" altLang="zh-CN" dirty="0"/>
          </a:p>
          <a:p>
            <a:pPr lvl="1"/>
            <a:r>
              <a:rPr lang="en-US" altLang="zh-CN" dirty="0"/>
              <a:t>“Efficient and Provable White-Box Primitives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Hard to verify, very artifical model and construction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smtClean="0"/>
              <a:t>The SPACE block cipher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GFN structure (</a:t>
            </a:r>
            <a:r>
              <a:rPr lang="en-US" altLang="zh-CN" dirty="0" err="1" smtClean="0"/>
              <a:t>Bogdanov</a:t>
            </a:r>
            <a:r>
              <a:rPr lang="en-US" altLang="zh-CN" dirty="0" smtClean="0"/>
              <a:t> et al., CCS 2015 )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SPNBox block cipher</a:t>
            </a:r>
            <a:endParaRPr lang="en-US" altLang="zh-CN" dirty="0" smtClean="0"/>
          </a:p>
          <a:p>
            <a:pPr lvl="1"/>
            <a:r>
              <a:rPr lang="en-US" altLang="zh-CN" sz="2400" dirty="0" smtClean="0"/>
              <a:t>SPN structure (Bogdanov et al., </a:t>
            </a:r>
            <a:r>
              <a:rPr lang="en-US" altLang="zh-CN" dirty="0" smtClean="0"/>
              <a:t>AC 2016)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800" dirty="0" smtClean="0"/>
          </a:p>
          <a:p>
            <a:pPr lvl="0"/>
            <a:endParaRPr lang="en-US" altLang="zh-CN" dirty="0" smtClean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87463" y="123303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al. CCS 2015 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37839"/>
            <a:ext cx="3886200" cy="463912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GFN structure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Build </a:t>
            </a:r>
            <a:r>
              <a:rPr lang="en-US" altLang="zh-CN" sz="2400" dirty="0"/>
              <a:t>the F function from a block </a:t>
            </a:r>
            <a:r>
              <a:rPr lang="en-US" altLang="zh-CN" sz="2400" dirty="0" smtClean="0"/>
              <a:t>cipher E with key K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F:{0,1}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-&gt;{0,1}</a:t>
            </a:r>
            <a:r>
              <a:rPr lang="en-US" altLang="zh-CN" sz="2000" baseline="30000" dirty="0" smtClean="0"/>
              <a:t>120</a:t>
            </a:r>
            <a:endParaRPr lang="en-US" altLang="zh-CN" sz="2000" baseline="30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29150" y="2378710"/>
            <a:ext cx="3886200" cy="324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16" y="3598984"/>
            <a:ext cx="2616200" cy="31051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483665" y="3745866"/>
            <a:ext cx="1551885" cy="113424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28738" y="136765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24605" y="5786120"/>
            <a:ext cx="51314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</a:t>
            </a:r>
            <a:r>
              <a:rPr lang="en-US" altLang="zh-CN" sz="2400">
                <a:solidFill>
                  <a:srgbClr val="FF0000"/>
                </a:solidFill>
              </a:rPr>
              <a:t>GFN is self-inversable without 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need the secret key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SPNBox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- </a:t>
            </a:r>
            <a:r>
              <a:rPr lang="en-US" altLang="zh-CN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Bogdanov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et al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. AC2016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8650" y="2471420"/>
            <a:ext cx="3886200" cy="305879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3056255"/>
            <a:ext cx="3886200" cy="18897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249930" y="2898775"/>
            <a:ext cx="731520" cy="66675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3912870" y="3376930"/>
            <a:ext cx="1675130" cy="4445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51155" y="5530215"/>
            <a:ext cx="59747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Problem: 1. All the components are bijective, </a:t>
            </a:r>
            <a:endParaRPr lang="en-US" altLang="zh-CN" sz="2400"/>
          </a:p>
          <a:p>
            <a:r>
              <a:rPr lang="en-US" altLang="zh-CN" sz="2400"/>
              <a:t>thus </a:t>
            </a:r>
            <a:r>
              <a:rPr lang="en-US" altLang="zh-CN" sz="2400">
                <a:solidFill>
                  <a:srgbClr val="FF0000"/>
                </a:solidFill>
              </a:rPr>
              <a:t>their inverse functions are easy to reduce.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2870" y="1641475"/>
            <a:ext cx="50704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Problem 2: How to build an</a:t>
            </a:r>
            <a:r>
              <a:rPr lang="en-US" altLang="zh-CN" sz="2400">
                <a:solidFill>
                  <a:schemeClr val="tx1"/>
                </a:solidFill>
              </a:rPr>
              <a:t> 8bit to 8bit 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128-bit key-dependent</a:t>
            </a:r>
            <a:r>
              <a:rPr lang="en-US" altLang="zh-CN" sz="2400">
                <a:solidFill>
                  <a:schemeClr val="tx1"/>
                </a:solidFill>
              </a:rPr>
              <a:t> sbox?</a:t>
            </a:r>
            <a:endParaRPr lang="en-US" altLang="zh-CN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Foreword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SWAN will be submitted to the CACR block ciphers contest.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The final goal of SWAN is not just for the contest</a:t>
            </a:r>
            <a:r>
              <a:rPr lang="en-US" altLang="zh-CN" dirty="0"/>
              <a:t>, we want to explore </a:t>
            </a:r>
            <a:r>
              <a:rPr lang="en-US" altLang="zh-CN" dirty="0" smtClean="0"/>
              <a:t>white-box </a:t>
            </a:r>
            <a:r>
              <a:rPr lang="en-US" altLang="zh-CN" dirty="0"/>
              <a:t>oriented block ciphers </a:t>
            </a:r>
            <a:r>
              <a:rPr lang="en-US" altLang="zh-CN" dirty="0" smtClean="0"/>
              <a:t>for </a:t>
            </a:r>
            <a:r>
              <a:rPr lang="en-US" altLang="zh-CN" dirty="0"/>
              <a:t>practice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Possibilities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Concrete security analyses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Affine networks (ASASA) are still necessary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800" dirty="0" smtClean="0">
                <a:sym typeface="+mn-ea"/>
              </a:rPr>
              <a:t>Consider any ideal white-box cipher in Feistel</a:t>
            </a:r>
            <a:endParaRPr lang="en-US" altLang="zh-CN" sz="2800" dirty="0" smtClean="0">
              <a:sym typeface="+mn-ea"/>
            </a:endParaRPr>
          </a:p>
          <a:p>
            <a:pPr lvl="1"/>
            <a:r>
              <a:rPr lang="en-US" altLang="zh-CN" sz="2400" dirty="0" smtClean="0">
                <a:sym typeface="+mn-ea"/>
              </a:rPr>
              <a:t>without affine networks it is self-inversable</a:t>
            </a:r>
            <a:endParaRPr lang="en-US" altLang="zh-CN" sz="2400" dirty="0" smtClean="0">
              <a:sym typeface="+mn-ea"/>
            </a:endParaRPr>
          </a:p>
          <a:p>
            <a:pPr lvl="0"/>
            <a:endParaRPr lang="en-US" altLang="zh-CN" sz="2800" dirty="0" smtClean="0">
              <a:sym typeface="+mn-ea"/>
            </a:endParaRPr>
          </a:p>
          <a:p>
            <a:pPr lvl="0"/>
            <a:r>
              <a:rPr lang="en-US" altLang="zh-CN" sz="2800" dirty="0" smtClean="0">
                <a:sym typeface="+mn-ea"/>
              </a:rPr>
              <a:t>Consider any ideal white-box cipher in SPN</a:t>
            </a:r>
            <a:endParaRPr lang="en-US" altLang="zh-CN" sz="2800" dirty="0" smtClean="0"/>
          </a:p>
          <a:p>
            <a:pPr lvl="1"/>
            <a:r>
              <a:rPr lang="en-US" altLang="zh-CN" dirty="0"/>
              <a:t>without affine networks it can find inverses of its components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dirty="0" smtClean="0">
                <a:sym typeface="+mn-ea"/>
              </a:rPr>
              <a:t>Thus SPACE/</a:t>
            </a:r>
            <a:r>
              <a:rPr lang="en-US" altLang="zh-CN" dirty="0" err="1" smtClean="0">
                <a:sym typeface="+mn-ea"/>
              </a:rPr>
              <a:t>SPNBox</a:t>
            </a:r>
            <a:r>
              <a:rPr lang="en-US" altLang="zh-CN" dirty="0" smtClean="0">
                <a:sym typeface="+mn-ea"/>
              </a:rPr>
              <a:t> can only achieve weak WBC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Secret key cannot be recovered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But given E is easy to reduce D, and </a:t>
            </a:r>
            <a:r>
              <a:rPr lang="en-US" altLang="zh-CN" smtClean="0">
                <a:sym typeface="+mn-ea"/>
              </a:rPr>
              <a:t>vice versa.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28650" y="44451"/>
            <a:ext cx="7886700" cy="1325563"/>
          </a:xfrm>
        </p:spPr>
        <p:txBody>
          <a:bodyPr/>
          <a:lstStyle/>
          <a:p>
            <a:r>
              <a:rPr lang="en-US" altLang="zh-CN" sz="2000" b="1"/>
              <a:t>Our experiments on lighweight white-box block cipher implementations</a:t>
            </a:r>
            <a:endParaRPr lang="en-US" altLang="zh-CN" sz="2000" b="1"/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19313"/>
            <a:ext cx="8229600" cy="1854200"/>
          </a:xfrm>
          <a:prstGeom prst="rect">
            <a:avLst/>
          </a:prstGeom>
        </p:spPr>
      </p:pic>
      <p:pic>
        <p:nvPicPr>
          <p:cNvPr id="11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3500468"/>
            <a:ext cx="8218488" cy="1854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5961" y="6805903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628738" y="954272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7030" y="5979508"/>
            <a:ext cx="754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*The block encryption time is calculated with </a:t>
            </a:r>
            <a:r>
              <a:rPr lang="en-US" altLang="zh-CN" sz="1600" dirty="0" smtClean="0"/>
              <a:t>2</a:t>
            </a:r>
            <a:r>
              <a:rPr lang="en-US" altLang="zh-CN" sz="1600" baseline="30000" dirty="0" smtClean="0"/>
              <a:t>20 </a:t>
            </a:r>
            <a:r>
              <a:rPr lang="en-US" altLang="zh-CN" sz="1600" dirty="0" smtClean="0"/>
              <a:t>times </a:t>
            </a:r>
            <a:r>
              <a:rPr lang="en-US" altLang="zh-CN" sz="1600" dirty="0"/>
              <a:t>encryption in total (not average</a:t>
            </a:r>
            <a:r>
              <a:rPr lang="en-US" altLang="zh-CN" sz="1600" dirty="0" smtClean="0"/>
              <a:t>).</a:t>
            </a:r>
            <a:endParaRPr lang="en-US" altLang="zh-CN" sz="1600" dirty="0" smtClean="0"/>
          </a:p>
          <a:p>
            <a:r>
              <a:rPr lang="zh-CN" altLang="en-US" sz="1600" dirty="0" smtClean="0"/>
              <a:t>*</a:t>
            </a:r>
            <a:r>
              <a:rPr lang="en-US" altLang="zh-CN" sz="1600" dirty="0" smtClean="0"/>
              <a:t>Published </a:t>
            </a:r>
            <a:r>
              <a:rPr lang="en-US" altLang="zh-CN" sz="1600" dirty="0"/>
              <a:t>at FGCS online: </a:t>
            </a:r>
            <a:r>
              <a:rPr lang="hr-HR" altLang="zh-CN" sz="1600" dirty="0"/>
              <a:t>https://</a:t>
            </a:r>
            <a:r>
              <a:rPr lang="hr-HR" altLang="zh-CN" sz="1600" dirty="0" smtClean="0"/>
              <a:t>doi.org/10.1016/j.future.2018.04.011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2661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design rationle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485774"/>
            <a:ext cx="7886700" cy="4351338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dirty="0" smtClean="0">
                <a:sym typeface="+mn-ea"/>
              </a:rPr>
              <a:t>Flexible for various platforms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Software/hardware </a:t>
            </a:r>
            <a:r>
              <a:rPr kumimoji="1" lang="en-US" altLang="zh-CN" sz="2400" dirty="0" smtClean="0">
                <a:sym typeface="+mn-ea"/>
              </a:rPr>
              <a:t>efficient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8/32/64-bit CPUs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Programming-friendly </a:t>
            </a:r>
            <a:r>
              <a:rPr kumimoji="1" lang="en-US" altLang="zh-CN" dirty="0" smtClean="0"/>
              <a:t>components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Scalable block/key sizes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Lightweight: SWAN64-128/256</a:t>
            </a:r>
            <a:endParaRPr kumimoji="1" lang="en-US" altLang="zh-CN" sz="2400" dirty="0" smtClean="0">
              <a:sym typeface="+mn-ea"/>
            </a:endParaRPr>
          </a:p>
          <a:p>
            <a:pPr lvl="1"/>
            <a:r>
              <a:rPr kumimoji="1" lang="en-US" altLang="zh-CN" dirty="0" smtClean="0"/>
              <a:t>Normal: SWAN128-128/256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High security/throughput: SWAN256-256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ym typeface="+mn-ea"/>
              </a:rPr>
              <a:t>Carefully designed for white-box </a:t>
            </a:r>
            <a:r>
              <a:rPr kumimoji="1" lang="en-US" altLang="zh-CN" dirty="0" err="1" smtClean="0">
                <a:sym typeface="+mn-ea"/>
              </a:rPr>
              <a:t>implmentation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sz="2400" dirty="0" smtClean="0">
                <a:sym typeface="+mn-ea"/>
              </a:rPr>
              <a:t>Affine-network-friendly structure</a:t>
            </a:r>
            <a:endParaRPr kumimoji="1" lang="zh-CN" altLang="en-US" dirty="0"/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92433" y="1173135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609725" y="6148070"/>
            <a:ext cx="5924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u="sng"/>
              <a:t>SWAN Repository: </a:t>
            </a:r>
            <a:r>
              <a:rPr lang="zh-CN" altLang="en-US" u="sng"/>
              <a:t>https://github.com/GongZheng/SWAN.git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round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00505"/>
            <a:ext cx="3886200" cy="508000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/>
              <a:t>&gt;&gt;&gt; cyclic right shift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subkey</a:t>
            </a:r>
            <a:endParaRPr lang="en-US" altLang="zh-CN"/>
          </a:p>
          <a:p>
            <a:pPr lvl="1"/>
            <a:r>
              <a:rPr lang="en-US" altLang="zh-CN"/>
              <a:t>d=3/7/15bytes</a:t>
            </a:r>
            <a:endParaRPr lang="en-US" altLang="zh-CN"/>
          </a:p>
          <a:p>
            <a:pPr lvl="1"/>
            <a:endParaRPr lang="en-US" altLang="zh-CN"/>
          </a:p>
          <a:p>
            <a:pPr lvl="0"/>
            <a:r>
              <a:rPr lang="en-US" altLang="zh-CN"/>
              <a:t>     </a:t>
            </a:r>
            <a:endParaRPr lang="en-US" altLang="zh-CN"/>
          </a:p>
          <a:p>
            <a:pPr marL="0" lvl="0" indent="0">
              <a:buNone/>
            </a:pPr>
            <a:endParaRPr lang="en-US" altLang="zh-CN"/>
          </a:p>
          <a:p>
            <a:pPr lvl="0"/>
            <a:r>
              <a:rPr lang="en-US" altLang="zh-CN"/>
              <a:t>ShiftLanes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Bitslicing sboxes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en-US" altLang="zh-CN"/>
              <a:t>SwitchLanes 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89760" y="2371408"/>
          <a:ext cx="1847850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" r:id="rId1" imgW="1143000" imgH="254000" progId="Equation.KSEE3">
                  <p:embed/>
                </p:oleObj>
              </mc:Choice>
              <mc:Fallback>
                <p:oleObj name="" r:id="rId1" imgW="1143000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9760" y="2371408"/>
                        <a:ext cx="1847850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43150" y="4318000"/>
          <a:ext cx="29273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" r:id="rId3" imgW="139700" imgH="177165" progId="Equation.KSEE3">
                  <p:embed/>
                </p:oleObj>
              </mc:Choice>
              <mc:Fallback>
                <p:oleObj name="" r:id="rId3" imgW="139700" imgH="1771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3150" y="4318000"/>
                        <a:ext cx="29273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28315" y="5147945"/>
          <a:ext cx="34480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" r:id="rId5" imgW="152400" imgH="203200" progId="Equation.KSEE3">
                  <p:embed/>
                </p:oleObj>
              </mc:Choice>
              <mc:Fallback>
                <p:oleObj name="" r:id="rId5" imgW="152400" imgH="203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8315" y="5147945"/>
                        <a:ext cx="34480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67305" y="6007735"/>
          <a:ext cx="356235" cy="38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" r:id="rId7" imgW="152400" imgH="165100" progId="Equation.KSEE3">
                  <p:embed/>
                </p:oleObj>
              </mc:Choice>
              <mc:Fallback>
                <p:oleObj name="" r:id="rId7" imgW="152400" imgH="1651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7305" y="6007735"/>
                        <a:ext cx="356235" cy="38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89000" y="3379470"/>
          <a:ext cx="2848610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" r:id="rId9" imgW="1384300" imgH="241300" progId="Equation.KSEE3">
                  <p:embed/>
                </p:oleObj>
              </mc:Choice>
              <mc:Fallback>
                <p:oleObj name="" r:id="rId9" imgW="1384300" imgH="2413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9000" y="3379470"/>
                        <a:ext cx="2848610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SWAN_Algorithm_BlackBoxRoun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785" y="1445895"/>
            <a:ext cx="5052695" cy="5189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06525" y="757555"/>
          <a:ext cx="426720" cy="54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06525" y="757555"/>
                        <a:ext cx="426720" cy="54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971550" y="2074545"/>
          <a:ext cx="6913880" cy="27368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8470"/>
                <a:gridCol w="1728470"/>
                <a:gridCol w="1728470"/>
                <a:gridCol w="1728470"/>
              </a:tblGrid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SWAN64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SWAN128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SWAN256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a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b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2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9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c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7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/>
                        <a:t>13</a:t>
                      </a:r>
                      <a:endParaRPr lang="en-US" altLang="en-US" sz="16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dirty="0"/>
                        <a:t>19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Block</a:t>
                      </a:r>
                      <a:r>
                        <a:rPr lang="en-US" altLang="en-US" sz="1600" baseline="0" dirty="0" smtClean="0"/>
                        <a:t> width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8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16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dirty="0" smtClean="0"/>
                        <a:t>32</a:t>
                      </a:r>
                      <a:endParaRPr lang="en-US" altLang="en-US" sz="1600" dirty="0"/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28167" y="5272184"/>
            <a:ext cx="8087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Exhaustive search the combination with good diffusion property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co-prime with each other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Each combinations are co-prime to the block </a:t>
            </a:r>
            <a:r>
              <a:rPr lang="en-US" altLang="zh-CN" sz="2000" dirty="0" smtClean="0"/>
              <a:t>widths </a:t>
            </a:r>
            <a:r>
              <a:rPr lang="en-US" altLang="zh-CN" sz="2000" dirty="0"/>
              <a:t>of SWAN64/128/256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function of SWAN64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</p:nvPr>
        </p:nvGraphicFramePr>
        <p:xfrm>
          <a:off x="62865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sz="half" idx="2"/>
          </p:nvPr>
        </p:nvGraphicFramePr>
        <p:xfrm>
          <a:off x="4775200" y="3350260"/>
          <a:ext cx="38862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  <a:gridCol w="4857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0" name="上弧形箭头 9"/>
          <p:cNvSpPr/>
          <p:nvPr/>
        </p:nvSpPr>
        <p:spPr>
          <a:xfrm>
            <a:off x="3788410" y="2306320"/>
            <a:ext cx="1550670" cy="769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71600" y="779780"/>
          <a:ext cx="391160" cy="4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" r:id="rId1" imgW="139700" imgH="177165" progId="Equation.KSEE3">
                  <p:embed/>
                </p:oleObj>
              </mc:Choice>
              <mc:Fallback>
                <p:oleObj name="" r:id="rId1" imgW="139700" imgH="1771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779780"/>
                        <a:ext cx="391160" cy="496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 function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4" name="内容占位符 3">
            <a:hlinkClick r:id="" action="ppaction://ole?verb=0"/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360170" y="758190"/>
          <a:ext cx="49784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" r:id="rId1" imgW="152400" imgH="165100" progId="Equation.KSEE3">
                  <p:embed/>
                </p:oleObj>
              </mc:Choice>
              <mc:Fallback>
                <p:oleObj name="" r:id="rId1" imgW="1524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0170" y="758190"/>
                        <a:ext cx="49784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800225" y="2037080"/>
            <a:ext cx="4595495" cy="192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8650" y="4568825"/>
            <a:ext cx="6755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It is an Almost MDS matrix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Lightweight in hardware and software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Friendly for white-box implementation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91145" cy="883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S[x]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7463" y="2989711"/>
            <a:ext cx="771525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 choose the </a:t>
            </a:r>
            <a:r>
              <a:rPr lang="en-US" altLang="zh-CN" sz="2400" dirty="0" smtClean="0"/>
              <a:t>optimal secure 4-bit </a:t>
            </a:r>
            <a:r>
              <a:rPr lang="en-US" altLang="zh-CN" sz="2400" dirty="0" err="1" smtClean="0"/>
              <a:t>sbox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Cryptographic </a:t>
            </a:r>
            <a:r>
              <a:rPr lang="en-US" altLang="zh-CN" sz="2400" dirty="0"/>
              <a:t>property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MDP: 2</a:t>
            </a:r>
            <a:r>
              <a:rPr lang="en-US" altLang="zh-CN" sz="2400" baseline="30000" dirty="0"/>
              <a:t>-2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MLP: 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-2</a:t>
            </a:r>
            <a:endParaRPr lang="en-US" altLang="zh-CN" sz="2400" baseline="30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Threshold implementation </a:t>
            </a:r>
            <a:r>
              <a:rPr lang="en-US" altLang="zh-CN" sz="2400" dirty="0" smtClean="0"/>
              <a:t>friendly</a:t>
            </a: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(2,2)-step shares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69925" y="90171"/>
            <a:ext cx="7886700" cy="1325563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SWAN sbox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178904" y="1416050"/>
            <a:ext cx="4391280" cy="4351655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ym typeface="+mn-ea"/>
              </a:rPr>
              <a:t>Simple bitslicing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lang="en-US" altLang="el-GR" dirty="0" smtClean="0">
                <a:sym typeface="+mn-ea"/>
              </a:rPr>
              <a:t>fast </a:t>
            </a:r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implementation</a:t>
            </a:r>
            <a:endParaRPr kumimoji="1" lang="en-US" altLang="zh-CN" dirty="0" smtClean="0">
              <a:sym typeface="+mn-ea"/>
            </a:endParaRPr>
          </a:p>
          <a:p>
            <a:endParaRPr kumimoji="1" lang="en-US" altLang="zh-CN" dirty="0" smtClean="0">
              <a:sym typeface="+mn-ea"/>
            </a:endParaRPr>
          </a:p>
          <a:p>
            <a:r>
              <a:rPr kumimoji="1" lang="en-US" altLang="zh-CN" dirty="0" smtClean="0"/>
              <a:t>Opitmal security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MDP/MLP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Threshold Implemenation [2]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>
                <a:sym typeface="+mn-ea"/>
              </a:rPr>
              <a:t>No fixed-points</a:t>
            </a:r>
            <a:endParaRPr kumimoji="1" lang="en-US" altLang="zh-CN" dirty="0" smtClean="0">
              <a:sym typeface="+mn-ea"/>
            </a:endParaRPr>
          </a:p>
          <a:p>
            <a:pPr lvl="1"/>
            <a:r>
              <a:rPr kumimoji="1" lang="en-US" altLang="zh-CN" dirty="0" smtClean="0">
                <a:sym typeface="+mn-ea"/>
              </a:rPr>
              <a:t>avoid invariant subspace</a:t>
            </a:r>
            <a:endParaRPr kumimoji="1" lang="zh-CN" altLang="en-US" dirty="0"/>
          </a:p>
          <a:p>
            <a:endParaRPr lang="zh-CN" altLang="en-US" dirty="0"/>
          </a:p>
        </p:txBody>
      </p:sp>
      <p:graphicFrame>
        <p:nvGraphicFramePr>
          <p:cNvPr id="12" name="表格 11"/>
          <p:cNvGraphicFramePr/>
          <p:nvPr/>
        </p:nvGraphicFramePr>
        <p:xfrm>
          <a:off x="4611370" y="1427480"/>
          <a:ext cx="4408170" cy="4003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390"/>
                <a:gridCol w="1636395"/>
                <a:gridCol w="1302385"/>
              </a:tblGrid>
              <a:tr h="7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SBox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classification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Block cipher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MinWeight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223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Noekeon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Luffa v1</a:t>
                      </a:r>
                      <a:endParaRPr lang="en-US" altLang="zh-CN"/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Piccolo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214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266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PRESENT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en-US" altLang="zh-CN" dirty="0"/>
                        <a:t>Serpent </a:t>
                      </a:r>
                      <a:r>
                        <a:rPr lang="en-US" altLang="zh-CN" dirty="0" smtClean="0"/>
                        <a:t>2/6</a:t>
                      </a:r>
                      <a:endParaRPr lang="en-US" altLang="zh-CN" dirty="0" smtClean="0"/>
                    </a:p>
                    <a:p>
                      <a:pPr algn="ctr">
                        <a:buNone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SWAN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339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296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Serpent 1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407</a:t>
                      </a:r>
                      <a:endParaRPr lang="en-US" altLang="zh-CN"/>
                    </a:p>
                  </a:txBody>
                  <a:tcPr anchor="ctr"/>
                </a:tc>
              </a:tr>
              <a:tr h="727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297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Serpent 0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68935" y="6045835"/>
            <a:ext cx="8279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[2] </a:t>
            </a:r>
            <a:r>
              <a:rPr lang="zh-CN" altLang="en-US"/>
              <a:t>B. Bilgin et al. Threshold Implementations of All 3 × 3 and 4 × 4 S-Boxes. CHES 2012, Springer LNCS 7428, pp. 76-91, 2012.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628738" y="106666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7597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SWAN   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5285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Input: 4-tuple array a = </a:t>
            </a:r>
            <a:r>
              <a:rPr lang="en-US" altLang="zh-CN" u="sng" dirty="0" smtClean="0"/>
              <a:t>a[0]a[1]a[2]a[3]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Output: 4-tuple array b = </a:t>
            </a:r>
            <a:r>
              <a:rPr lang="en-US" altLang="zh-CN" u="sng" dirty="0" smtClean="0"/>
              <a:t>b[0]b[1]b[2]b[4]</a:t>
            </a:r>
            <a:endParaRPr lang="en-US" altLang="zh-CN" u="sng" dirty="0" smtClean="0"/>
          </a:p>
          <a:p>
            <a:r>
              <a:rPr lang="en-US" altLang="zh-CN" dirty="0" smtClean="0">
                <a:sym typeface="+mn-ea"/>
              </a:rPr>
              <a:t>8/16/32 bits for SWAN64/128/256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l-GR" altLang="zh-CN" dirty="0" smtClean="0"/>
              <a:t>β</a:t>
            </a:r>
            <a:r>
              <a:rPr lang="en-US" altLang="zh-CN" dirty="0" smtClean="0"/>
              <a:t>-Function is the same for different block/key lengths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pt-BR" altLang="zh-CN" sz="1700" dirty="0"/>
              <a:t>b[0] = ~(a[0] ^ a[1] ^ a[3] ^ (a[2] &amp; a[3]));</a:t>
            </a:r>
            <a:endParaRPr lang="pt-BR" altLang="zh-CN" sz="1700" dirty="0"/>
          </a:p>
          <a:p>
            <a:r>
              <a:rPr lang="pt-BR" altLang="zh-CN" sz="1700" dirty="0"/>
              <a:t>t[0] = (a[0] &amp; a[2] &amp; a[3]); t[1] = (a[0] &amp; a[1] &amp; a[3]); t[2] = (a[1] &amp; a[2] &amp; a[3]);</a:t>
            </a:r>
            <a:endParaRPr lang="pt-BR" altLang="zh-CN" sz="1700" dirty="0"/>
          </a:p>
          <a:p>
            <a:r>
              <a:rPr lang="pt-BR" altLang="zh-CN" sz="1700" dirty="0"/>
              <a:t>b[1] = a[0] | (a[0] &amp; a[1]) | a[2] | (a[0] &amp; a[3]) | (a[1] &amp; a[3]) |t[1]| (a[2] | a[3]) | t[0] | t[2];</a:t>
            </a:r>
            <a:endParaRPr lang="pt-BR" altLang="zh-CN" sz="1700" dirty="0"/>
          </a:p>
          <a:p>
            <a:r>
              <a:rPr lang="pt-BR" altLang="zh-CN" sz="1700" dirty="0"/>
              <a:t>b[2] = a[1] | a[2] | (a[0] &amp; a[2]) | a[3] |t[1] |t[2];</a:t>
            </a:r>
            <a:endParaRPr lang="pt-BR" altLang="zh-CN" sz="1700" dirty="0"/>
          </a:p>
          <a:p>
            <a:r>
              <a:rPr lang="pt-BR" altLang="zh-CN" sz="1700" dirty="0"/>
              <a:t>b[3] = a[1] | (a[0] &amp; a[1]) | (a[0] &amp; a[2]) | (a[0] &amp; a[3]) | (a[2] &amp; a[3]) | t[0];</a:t>
            </a:r>
            <a:endParaRPr lang="pt-BR" altLang="zh-CN" sz="1700" dirty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87146" y="10340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32280" y="523240"/>
          <a:ext cx="343535" cy="45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" r:id="rId1" imgW="152400" imgH="203200" progId="Equation.KSEE3">
                  <p:embed/>
                </p:oleObj>
              </mc:Choice>
              <mc:Fallback>
                <p:oleObj name="" r:id="rId1" imgW="152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2280" y="523240"/>
                        <a:ext cx="343535" cy="45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93445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98805" y="1669415"/>
            <a:ext cx="3886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In FSE'14, Grosso et al. investigated LS-Design as </a:t>
            </a:r>
            <a:r>
              <a:rPr lang="en-US" altLang="zh-CN" dirty="0" err="1"/>
              <a:t>bitsliced</a:t>
            </a:r>
            <a:r>
              <a:rPr lang="en-US" altLang="zh-CN" dirty="0"/>
              <a:t> block ciphers for SCA resistance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best branch number are estimated by wide-trail strategy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This approach does not suitable for SWAN</a:t>
            </a:r>
            <a:endParaRPr lang="en-US" altLang="zh-CN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57591" y="1565117"/>
            <a:ext cx="3607594" cy="16644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00" y="3229769"/>
            <a:ext cx="2206943" cy="3057049"/>
          </a:xfrm>
          <a:prstGeom prst="rect">
            <a:avLst/>
          </a:prstGeom>
        </p:spPr>
      </p:pic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8650" y="169100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Differential analysis based on MILP and gurobi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682625" y="2298065"/>
          <a:ext cx="7924800" cy="328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056005"/>
                <a:gridCol w="1078865"/>
                <a:gridCol w="1115695"/>
                <a:gridCol w="1088390"/>
                <a:gridCol w="1604645"/>
              </a:tblGrid>
              <a:tr h="410845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Differential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2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4-round 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97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80~112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160~231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-224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-448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-352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 baseline="-25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-462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The active sboxes of SWAN differential analysis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552450" y="2435225"/>
          <a:ext cx="7962900" cy="3173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0725"/>
                <a:gridCol w="995045"/>
                <a:gridCol w="996315"/>
                <a:gridCol w="985520"/>
                <a:gridCol w="1004570"/>
                <a:gridCol w="1990725"/>
              </a:tblGrid>
              <a:tr h="45339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Linear analysis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3-round 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active S-box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Full-round active S-box lower bound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80~85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120~128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160~168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3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Full round estimation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-160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-170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-256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-320</a:t>
                      </a: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~2</a:t>
                      </a:r>
                      <a:r>
                        <a:rPr lang="en-US" sz="16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-336</a:t>
                      </a:r>
                      <a:endParaRPr lang="en-US" altLang="en-US" sz="1600" b="0" baseline="300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8805" y="1791335"/>
            <a:ext cx="476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Linear analysis based on MILP and gurobi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28650" y="1809115"/>
          <a:ext cx="801497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05"/>
                <a:gridCol w="1432560"/>
                <a:gridCol w="2318385"/>
                <a:gridCol w="374142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SWAN128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SWAN256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0x9e3779b9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0x9e3779b97f4a7c15f39cc0605cedc834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56920" y="2171065"/>
          <a:ext cx="335915" cy="43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" imgW="177165" imgH="228600" progId="Equation.KSEE3">
                  <p:embed/>
                </p:oleObj>
              </mc:Choice>
              <mc:Fallback>
                <p:oleObj name="" r:id="rId1" imgW="1771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6920" y="2171065"/>
                        <a:ext cx="335915" cy="43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00405" y="3083560"/>
            <a:ext cx="7520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the </a:t>
            </a:r>
            <a:r>
              <a:rPr lang="en-US" altLang="zh-CN" sz="2400" dirty="0">
                <a:solidFill>
                  <a:srgbClr val="FF0000"/>
                </a:solidFill>
              </a:rPr>
              <a:t>black-box model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key-related cryptanalysis in the </a:t>
            </a:r>
            <a:r>
              <a:rPr lang="en-US" altLang="zh-CN" sz="2400" dirty="0" err="1"/>
              <a:t>i-th</a:t>
            </a:r>
            <a:r>
              <a:rPr lang="en-US" altLang="zh-CN" sz="2400" dirty="0"/>
              <a:t> round,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Attacker </a:t>
            </a:r>
            <a:r>
              <a:rPr lang="en-US" altLang="zh-CN" sz="2400" dirty="0"/>
              <a:t>faces modular addition differential </a:t>
            </a:r>
            <a:r>
              <a:rPr lang="en-US" altLang="zh-CN" sz="2400" dirty="0" smtClean="0"/>
              <a:t>problem. </a:t>
            </a:r>
            <a:endParaRPr lang="en-US" altLang="zh-CN" sz="2400" dirty="0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21075" y="3602990"/>
          <a:ext cx="188023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3" imgW="787400" imgH="228600" progId="Equation.KSEE3">
                  <p:embed/>
                </p:oleObj>
              </mc:Choice>
              <mc:Fallback>
                <p:oleObj name="" r:id="rId3" imgW="7874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1075" y="3602990"/>
                        <a:ext cx="188023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16517" y="4841686"/>
          <a:ext cx="4039235" cy="59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5" imgW="1548765" imgH="228600" progId="Equation.KSEE3">
                  <p:embed/>
                </p:oleObj>
              </mc:Choice>
              <mc:Fallback>
                <p:oleObj name="" r:id="rId5" imgW="1548765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6517" y="4841686"/>
                        <a:ext cx="4039235" cy="59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3030" y="785495"/>
          <a:ext cx="382270" cy="484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83030" y="785495"/>
                        <a:ext cx="382270" cy="484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Support different combinations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dirty="0" smtClean="0"/>
              <a:t>Type I: L-&gt;ASA-&gt;R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Type II: L-&gt;ASAASA-&gt;L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Type III, Type IV, ...</a:t>
            </a:r>
            <a:endParaRPr lang="zh-CN" altLang="en-US" dirty="0" smtClean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452" y="1690689"/>
            <a:ext cx="4618659" cy="4743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two-round Feistel?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30436" y="1794014"/>
            <a:ext cx="3868340" cy="432766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= Decryption</a:t>
            </a:r>
            <a:endParaRPr lang="zh-CN" altLang="en-US" sz="20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>
          <a:xfrm>
            <a:off x="4629347" y="1779105"/>
            <a:ext cx="3887391" cy="462584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Encryption != Decryption in WBC</a:t>
            </a:r>
            <a:endParaRPr lang="zh-CN" altLang="en-US" sz="2000" dirty="0"/>
          </a:p>
        </p:txBody>
      </p:sp>
      <p:pic>
        <p:nvPicPr>
          <p:cNvPr id="10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0063" y="2505075"/>
            <a:ext cx="3729087" cy="3684588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58" y="2505075"/>
            <a:ext cx="3587971" cy="36845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49078" y="2683565"/>
            <a:ext cx="3011557" cy="2787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863587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138577" y="4656483"/>
            <a:ext cx="1106549" cy="387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506857" y="3506857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4678670" y="5044109"/>
            <a:ext cx="4970" cy="964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禁止符 19"/>
          <p:cNvSpPr/>
          <p:nvPr/>
        </p:nvSpPr>
        <p:spPr>
          <a:xfrm>
            <a:off x="4479638" y="4642817"/>
            <a:ext cx="361016" cy="386383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69570" y="169100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 the white-box model, both </a:t>
            </a:r>
            <a:r>
              <a:rPr lang="en-US" altLang="zh-CN" dirty="0">
                <a:solidFill>
                  <a:srgbClr val="FF0000"/>
                </a:solidFill>
              </a:rPr>
              <a:t>the master key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k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</a:rPr>
              <a:t>the key masking value</a:t>
            </a:r>
            <a:r>
              <a:rPr lang="en-US" altLang="zh-CN" dirty="0">
                <a:solidFill>
                  <a:schemeClr val="tx1"/>
                </a:solidFill>
              </a:rPr>
              <a:t>     can be </a:t>
            </a:r>
            <a:r>
              <a:rPr lang="en-US" altLang="zh-CN" dirty="0" smtClean="0"/>
              <a:t>secretly chosen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/>
              <a:t>Chosen by trusted WBC compiler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Generate WB Tables to client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the traditional cases, the white-box attacker solves the affine permutation equivalent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 SWAN, the problem is changed to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904201" y="2001990"/>
          <a:ext cx="344170" cy="51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" r:id="rId1" imgW="152400" imgH="228600" progId="Equation.KSEE3">
                  <p:embed/>
                </p:oleObj>
              </mc:Choice>
              <mc:Fallback>
                <p:oleObj name="" r:id="rId1" imgW="1524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4201" y="2001990"/>
                        <a:ext cx="344170" cy="51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311400" y="4621213"/>
          <a:ext cx="40052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Equation" r:id="rId3" imgW="42062400" imgH="5791200" progId="Equation.DSMT4">
                  <p:embed/>
                </p:oleObj>
              </mc:Choice>
              <mc:Fallback>
                <p:oleObj name="Equation" r:id="rId3" imgW="42062400" imgH="5791200" progId="Equation.DSMT4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1400" y="4621213"/>
                        <a:ext cx="4005263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84120" y="6001854"/>
          <a:ext cx="4786630" cy="57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" r:id="rId5" imgW="2019300" imgH="241300" progId="Equation.KSEE3">
                  <p:embed/>
                </p:oleObj>
              </mc:Choice>
              <mc:Fallback>
                <p:oleObj name="" r:id="rId5" imgW="2019300" imgH="241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4120" y="6001854"/>
                        <a:ext cx="4786630" cy="57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09065" y="796925"/>
          <a:ext cx="363855" cy="46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" r:id="rId7" imgW="139700" imgH="177165" progId="Equation.KSEE3">
                  <p:embed/>
                </p:oleObj>
              </mc:Choice>
              <mc:Fallback>
                <p:oleObj name="" r:id="rId7" imgW="139700" imgH="177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9065" y="796925"/>
                        <a:ext cx="363855" cy="46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    value 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blipFill rotWithShape="1">
            <a:blip r:embed="rId1"/>
            <a:stretch>
              <a:fillRect l="-3091" t="-2367" b="-11834"/>
            </a:stretch>
          </a:blipFill>
        </p:spPr>
      </p:sp>
      <p:cxnSp>
        <p:nvCxnSpPr>
          <p:cNvPr id="6" name="直接连接符 11"/>
          <p:cNvCxnSpPr/>
          <p:nvPr/>
        </p:nvCxnSpPr>
        <p:spPr>
          <a:xfrm flipV="1">
            <a:off x="598576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The value can also be generated from the binary code!</a:t>
            </a:r>
            <a:endParaRPr lang="en-US" altLang="zh-CN"/>
          </a:p>
          <a:p>
            <a:endParaRPr lang="en-US" altLang="zh-CN"/>
          </a:p>
          <a:p>
            <a:pPr lvl="0"/>
            <a:r>
              <a:rPr lang="en-US" altLang="zh-CN"/>
              <a:t>[Kai Chen et al.] provide a method in their paper</a:t>
            </a:r>
            <a:endParaRPr lang="en-US" altLang="zh-CN"/>
          </a:p>
          <a:p>
            <a:pPr lvl="1"/>
            <a:r>
              <a:rPr lang="en-US" altLang="zh-CN"/>
              <a:t>Andorid apps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The value enjoys asymmetry between coder and attacker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8745" y="788670"/>
          <a:ext cx="376555" cy="47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" r:id="rId2" imgW="139700" imgH="177165" progId="Equation.KSEE3">
                  <p:embed/>
                </p:oleObj>
              </mc:Choice>
              <mc:Fallback>
                <p:oleObj name="" r:id="rId2" imgW="139700" imgH="177165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8745" y="788670"/>
                        <a:ext cx="376555" cy="478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8650" y="5732780"/>
            <a:ext cx="7886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[Kai Chen et al.] Leveraging Information Asymmetry to Transform Android Apps into Self-Defending Code against Repacking Attacks. IEEE Trans on Mobile Computing, Vol. 17, No. 8, 2018.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6868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- parallel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β function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4294967295"/>
          </p:nvPr>
        </p:nvSpPr>
        <p:spPr>
          <a:xfrm>
            <a:off x="201930" y="1233805"/>
            <a:ext cx="8822690" cy="17335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 cycle per round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For 64-bit block length, 1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 function costs 4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register, 2</a:t>
            </a:r>
            <a:r>
              <a:rPr lang="zh-CN" altLang="en-US" dirty="0" smtClean="0"/>
              <a:t>*</a:t>
            </a:r>
            <a:r>
              <a:rPr lang="en-US" altLang="zh-CN" dirty="0" smtClean="0"/>
              <a:t>32-bit </a:t>
            </a:r>
            <a:r>
              <a:rPr lang="en-US" altLang="zh-CN" dirty="0" err="1" smtClean="0"/>
              <a:t>full adder</a:t>
            </a:r>
            <a:r>
              <a:rPr lang="en-US" altLang="zh-CN" dirty="0" smtClean="0"/>
              <a:t>, 4 mux and 2 bit-shifting networks</a:t>
            </a:r>
            <a:r>
              <a:rPr lang="en-US" altLang="zh-CN" smtClean="0"/>
              <a:t>.</a:t>
            </a:r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079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" y="3113722"/>
            <a:ext cx="7252874" cy="3425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ym typeface="+mn-ea"/>
              </a:rPr>
              <a:t>What is “</a:t>
            </a:r>
            <a:r>
              <a:rPr lang="en-US" altLang="zh-CN" sz="3200" dirty="0" smtClean="0">
                <a:sym typeface="+mn-ea"/>
              </a:rPr>
              <a:t>white-box</a:t>
            </a:r>
            <a:r>
              <a:rPr lang="en-US" altLang="zh-CN" sz="3200" dirty="0">
                <a:sym typeface="+mn-ea"/>
              </a:rPr>
              <a:t>”?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375" y="2019934"/>
            <a:ext cx="7886700" cy="4157345"/>
          </a:xfrm>
        </p:spPr>
        <p:txBody>
          <a:bodyPr/>
          <a:lstStyle/>
          <a:p>
            <a:r>
              <a:rPr lang="en-US" altLang="zh-CN" sz="2800" dirty="0"/>
              <a:t>From software engineering:</a:t>
            </a:r>
            <a:endParaRPr lang="en-US" altLang="zh-CN" sz="2800" dirty="0"/>
          </a:p>
          <a:p>
            <a:pPr lvl="1"/>
            <a:r>
              <a:rPr lang="en-US" altLang="zh-CN" sz="2400" dirty="0"/>
              <a:t>wiki</a:t>
            </a:r>
            <a:r>
              <a:rPr lang="en-US" altLang="zh-CN" sz="2400" baseline="30000" dirty="0"/>
              <a:t>[1]</a:t>
            </a:r>
            <a:r>
              <a:rPr lang="en-US" altLang="zh-CN" sz="2400" dirty="0"/>
              <a:t>: A </a:t>
            </a:r>
            <a:r>
              <a:rPr lang="en-US" altLang="zh-CN" sz="2400" dirty="0">
                <a:solidFill>
                  <a:srgbClr val="FF0000"/>
                </a:solidFill>
              </a:rPr>
              <a:t>white box</a:t>
            </a:r>
            <a:r>
              <a:rPr lang="en-US" altLang="zh-CN" sz="2400" dirty="0"/>
              <a:t> (or glass box, clear box, or open box) is a subsystem whose internals can be viewed but </a:t>
            </a:r>
            <a:r>
              <a:rPr lang="en-US" altLang="zh-CN" sz="2400" dirty="0">
                <a:solidFill>
                  <a:srgbClr val="FF0000"/>
                </a:solidFill>
              </a:rPr>
              <a:t>usually not altered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0"/>
            <a:r>
              <a:rPr lang="en-US" altLang="zh-CN" sz="2665" dirty="0"/>
              <a:t>Our perspective: </a:t>
            </a:r>
            <a:r>
              <a:rPr lang="en-US" altLang="zh-CN" sz="2665" dirty="0">
                <a:solidFill>
                  <a:srgbClr val="FF0000"/>
                </a:solidFill>
              </a:rPr>
              <a:t>white-box crypto</a:t>
            </a:r>
            <a:endParaRPr lang="en-US" altLang="zh-CN" sz="2665" dirty="0">
              <a:solidFill>
                <a:srgbClr val="FF0000"/>
              </a:solidFill>
            </a:endParaRPr>
          </a:p>
          <a:p>
            <a:pPr lvl="1"/>
            <a:r>
              <a:rPr lang="en-US" altLang="zh-CN" sz="2395" dirty="0">
                <a:solidFill>
                  <a:srgbClr val="FF0000"/>
                </a:solidFill>
              </a:rPr>
              <a:t>white-box crypto </a:t>
            </a:r>
            <a:r>
              <a:rPr lang="en-US" altLang="zh-CN" sz="2395" dirty="0">
                <a:solidFill>
                  <a:schemeClr val="tx1"/>
                </a:solidFill>
              </a:rPr>
              <a:t>refers to the protection of cryptographic </a:t>
            </a:r>
            <a:r>
              <a:rPr lang="en-US" altLang="zh-CN" sz="2395" dirty="0">
                <a:solidFill>
                  <a:schemeClr val="accent6"/>
                </a:solidFill>
              </a:rPr>
              <a:t>secrets </a:t>
            </a:r>
            <a:r>
              <a:rPr lang="en-US" altLang="zh-CN" sz="2395" dirty="0">
                <a:solidFill>
                  <a:schemeClr val="tx1"/>
                </a:solidFill>
              </a:rPr>
              <a:t>when running </a:t>
            </a:r>
            <a:r>
              <a:rPr lang="en-US" altLang="zh-CN" sz="2395" dirty="0" smtClean="0">
                <a:solidFill>
                  <a:schemeClr val="tx1"/>
                </a:solidFill>
              </a:rPr>
              <a:t>environments </a:t>
            </a:r>
            <a:r>
              <a:rPr lang="en-US" altLang="zh-CN" sz="2395" dirty="0">
                <a:solidFill>
                  <a:schemeClr val="tx1"/>
                </a:solidFill>
              </a:rPr>
              <a:t>are under </a:t>
            </a:r>
            <a:r>
              <a:rPr lang="en-US" altLang="zh-CN" sz="2395" dirty="0">
                <a:solidFill>
                  <a:srgbClr val="FF0000"/>
                </a:solidFill>
              </a:rPr>
              <a:t>the fully control of adversary</a:t>
            </a:r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>
              <a:solidFill>
                <a:srgbClr val="FF0000"/>
              </a:solidFill>
            </a:endParaRPr>
          </a:p>
          <a:p>
            <a:pPr lvl="1"/>
            <a:endParaRPr lang="en-US" altLang="zh-CN" sz="2395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12470" y="6177280"/>
            <a:ext cx="753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[1]</a:t>
            </a:r>
            <a:r>
              <a:rPr lang="zh-CN" altLang="en-US"/>
              <a:t>https://en.wikipedia.org/wiki/White_box_(software_engineering)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830" y="365127"/>
            <a:ext cx="7697857" cy="872296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Estimated Hardware 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performance - serial β function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4960" y="1825625"/>
            <a:ext cx="3886200" cy="4351338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Serialize 4-branch input into 1 branch per round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1/4 area costs can be saved</a:t>
            </a:r>
            <a:endParaRPr lang="en-US" altLang="zh-CN" dirty="0"/>
          </a:p>
          <a:p>
            <a:pPr lvl="1"/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XOR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ADD</a:t>
            </a:r>
            <a:endParaRPr lang="en-US" altLang="zh-CN" dirty="0" smtClean="0">
              <a:sym typeface="+mn-ea"/>
            </a:endParaRPr>
          </a:p>
          <a:p>
            <a:pPr lvl="1"/>
            <a:endParaRPr lang="en-US" altLang="zh-CN" dirty="0" smtClean="0">
              <a:sym typeface="+mn-ea"/>
            </a:endParaRPr>
          </a:p>
          <a:p>
            <a:pPr lvl="0"/>
            <a:r>
              <a:rPr lang="en-US" altLang="zh-CN" dirty="0"/>
              <a:t>1/4 </a:t>
            </a:r>
            <a:r>
              <a:rPr lang="en-US" altLang="zh-CN" dirty="0" err="1"/>
              <a:t>througputs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 smtClean="0"/>
              <a:t>2*4=8 </a:t>
            </a:r>
            <a:r>
              <a:rPr lang="en-US" altLang="zh-CN" dirty="0"/>
              <a:t>cycles per round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33363" y="1229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78" y="2472563"/>
            <a:ext cx="5607509" cy="320284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86690"/>
            <a:ext cx="7886700" cy="626110"/>
          </a:xfrm>
        </p:spPr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87146" y="8131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/>
          <p:nvPr/>
        </p:nvGraphicFramePr>
        <p:xfrm>
          <a:off x="375285" y="1241425"/>
          <a:ext cx="8394065" cy="506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2405"/>
                <a:gridCol w="984885"/>
                <a:gridCol w="1113155"/>
                <a:gridCol w="1388745"/>
                <a:gridCol w="925830"/>
                <a:gridCol w="1102995"/>
                <a:gridCol w="1416050"/>
              </a:tblGrid>
              <a:tr h="4000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ST CMOS 65nm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Parallel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Serial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55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Datapath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（bits）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Gate Equivalent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</a:t>
                      </a: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Throughput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(Kb/s@100KHz)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Datapath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（bits）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Gate Equivalent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</a:t>
                      </a: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Throughput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(Kb/s@100KHz)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1117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2895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133.3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2241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33.3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5744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4465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AES-128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3100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Piccolo64-80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1136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237.04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9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Piccolo64-128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1196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193.9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758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SIMON64-128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SIMON128-128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1317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22.9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8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SPECK64-128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1127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SPECK128-128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1396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4146"/>
            <a:ext cx="7886700" cy="1325563"/>
          </a:xfrm>
        </p:spPr>
        <p:txBody>
          <a:bodyPr/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performance comparison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628421" y="114649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/>
          <p:nvPr/>
        </p:nvGraphicFramePr>
        <p:xfrm>
          <a:off x="628650" y="1680845"/>
          <a:ext cx="8013700" cy="5048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3865"/>
                <a:gridCol w="1808480"/>
                <a:gridCol w="1276350"/>
                <a:gridCol w="1684020"/>
                <a:gridCol w="1530985"/>
              </a:tblGrid>
              <a:tr h="37655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Encryption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Decryption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76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Precomputation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On-the-fly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Precomputation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On-the-fley</a:t>
                      </a:r>
                      <a:endParaRPr 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3483+3420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5970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3483+3419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7822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6827+6796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12353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6827+6826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19817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5658+4312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9014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5658+4322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8525+5732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12843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8525+5744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22276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1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13328+6578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17459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13328+6656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29141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5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SM4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543+838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567+837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Rijndael128-128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949+4360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949+5458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Rijndael128-256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1215+6171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1215+7740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81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Rijndael256-256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2352+11911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2352+14981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US" alt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72465" y="1233170"/>
            <a:ext cx="3945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GCC 8.2.0 64-bit</a:t>
            </a:r>
            <a:r>
              <a:rPr lang="en-US" altLang="zh-CN"/>
              <a:t> @Intel i7-6700K 4.0GHz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Side-channel resistances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50035"/>
            <a:ext cx="7886700" cy="5099050"/>
          </a:xfrm>
        </p:spPr>
        <p:txBody>
          <a:bodyPr>
            <a:normAutofit lnSpcReduction="10000"/>
          </a:bodyPr>
          <a:lstStyle/>
          <a:p>
            <a:r>
              <a:rPr lang="el-GR" altLang="zh-CN" dirty="0" smtClean="0">
                <a:sym typeface="+mn-ea"/>
              </a:rPr>
              <a:t>β</a:t>
            </a:r>
            <a:r>
              <a:rPr lang="en-US" altLang="zh-CN" dirty="0" smtClean="0">
                <a:sym typeface="+mn-ea"/>
              </a:rPr>
              <a:t>-Function is easy to be threshold implemented for resisting DPA in (2,2)-Steps Sharing.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Bitslicing technique can be DCA resistant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Uses DummyRound for fault resistance</a:t>
            </a:r>
            <a:endParaRPr lang="en-US" altLang="zh-CN"/>
          </a:p>
        </p:txBody>
      </p:sp>
      <p:cxnSp>
        <p:nvCxnSpPr>
          <p:cNvPr id="7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/>
        </p:nvGraphicFramePr>
        <p:xfrm>
          <a:off x="290195" y="2603500"/>
          <a:ext cx="8600440" cy="183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460"/>
                <a:gridCol w="504825"/>
                <a:gridCol w="506095"/>
                <a:gridCol w="504190"/>
                <a:gridCol w="506095"/>
                <a:gridCol w="504825"/>
                <a:gridCol w="508635"/>
                <a:gridCol w="506730"/>
                <a:gridCol w="506730"/>
                <a:gridCol w="507365"/>
                <a:gridCol w="508000"/>
                <a:gridCol w="507365"/>
                <a:gridCol w="508000"/>
                <a:gridCol w="505460"/>
                <a:gridCol w="508000"/>
                <a:gridCol w="506730"/>
                <a:gridCol w="495935"/>
              </a:tblGrid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altLang="en-US" sz="1400" b="0"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S(x)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6300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mode costs of SWAN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/>
          <p:nvPr/>
        </p:nvGraphicFramePr>
        <p:xfrm>
          <a:off x="850265" y="2037715"/>
          <a:ext cx="7442835" cy="354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335"/>
                <a:gridCol w="755650"/>
                <a:gridCol w="1155700"/>
                <a:gridCol w="1316355"/>
                <a:gridCol w="1109980"/>
                <a:gridCol w="1313815"/>
              </a:tblGrid>
              <a:tr h="541020">
                <a:tc rowSpan="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Round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Affine Matrix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Affine Vector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229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Matrix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Matrix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Numbers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32X32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32X1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32X32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32X1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4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64X64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64X1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64X64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64X1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128X128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128X1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7/9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222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White-box implementation costs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83515" y="6073140"/>
            <a:ext cx="85166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/>
              <a:t>[1] A. Bogdanov and T. Isobe. White-box Cryptography Revisited: Space-Hard Ciphers, CCS 2015</a:t>
            </a:r>
            <a:endParaRPr lang="en-US" altLang="zh-CN" sz="1400"/>
          </a:p>
          <a:p>
            <a:pPr algn="l"/>
            <a:r>
              <a:rPr lang="en-US" altLang="zh-CN" sz="1400"/>
              <a:t>[2] </a:t>
            </a:r>
            <a:r>
              <a:rPr lang="en-US" altLang="zh-CN" sz="1400">
                <a:sym typeface="+mn-ea"/>
              </a:rPr>
              <a:t>A. Bogdanov et al. Towards Practical Whitebox Cryptography: Optimizing Efficiency and Space Hardness, AC 2016</a:t>
            </a:r>
            <a:endParaRPr lang="en-US" altLang="zh-CN" sz="1400"/>
          </a:p>
          <a:p>
            <a:pPr algn="l"/>
            <a:r>
              <a:rPr lang="en-US" altLang="zh-CN" sz="1400"/>
              <a:t>[3] </a:t>
            </a:r>
            <a:r>
              <a:rPr lang="en-US" altLang="zh-CN" sz="1400">
                <a:sym typeface="+mn-ea"/>
              </a:rPr>
              <a:t>A. Biryukov et al. Cryptographic Schemes Based on the ASASA Structure, AC 2014</a:t>
            </a:r>
            <a:endParaRPr lang="en-US" altLang="zh-CN" sz="1400"/>
          </a:p>
          <a:p>
            <a:pPr algn="l"/>
            <a:endParaRPr lang="en-US" altLang="zh-CN" sz="1400"/>
          </a:p>
        </p:txBody>
      </p:sp>
      <p:cxnSp>
        <p:nvCxnSpPr>
          <p:cNvPr id="6" name="直接连接符 11"/>
          <p:cNvCxnSpPr/>
          <p:nvPr/>
        </p:nvCxnSpPr>
        <p:spPr>
          <a:xfrm flipV="1">
            <a:off x="598576" y="104679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/>
          <p:nvPr/>
        </p:nvGraphicFramePr>
        <p:xfrm>
          <a:off x="325120" y="1214755"/>
          <a:ext cx="8493760" cy="4779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955"/>
                <a:gridCol w="1485265"/>
                <a:gridCol w="1325880"/>
                <a:gridCol w="1360805"/>
                <a:gridCol w="1840230"/>
                <a:gridCol w="1698625"/>
              </a:tblGrid>
              <a:tr h="676275"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White-box Implementation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Tables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WB Table Size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Decryption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（cycles per block）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rowSpan="9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Weak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1726740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1835078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3674112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3710829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2432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2736KB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4762589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4725159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3291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3640KB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6313290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6385419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12755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14472KB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11870982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12049519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SM4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AES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770KB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SPACE-16[1]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918KB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SPNbox-16[2]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132KB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Strong</a:t>
                      </a:r>
                      <a:endParaRPr 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538KB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2169435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2123928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SWAN64-K256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1128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4300986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4307686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SWAN128-K128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2474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3128KB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5545943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5488288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SWAN128-K256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3299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4163KB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7377358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7384269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90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SWAN256-K256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12835</a:t>
                      </a:r>
                      <a:endParaRPr lang="en-US" altLang="en-US" sz="14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16539KB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13821364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14295731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ASASA-64[3]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2MB~9MB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4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ASASA-128[3]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等线" panose="02010600030101010101" charset="-122"/>
                        </a:rPr>
                        <a:t>-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等线" panose="02010600030101010101" charset="-122"/>
                        <a:ea typeface="等线" panose="02010600030101010101" charset="-122"/>
                        <a:cs typeface="等线" panose="02010600030101010101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8MB~20GB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Outlines</a:t>
            </a:r>
            <a:endParaRPr lang="en-US" altLang="zh-CN" sz="32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678511"/>
            <a:ext cx="8229600" cy="4714875"/>
          </a:xfrm>
        </p:spPr>
        <p:txBody>
          <a:bodyPr/>
          <a:lstStyle/>
          <a:p>
            <a:endParaRPr lang="en-US" altLang="zh-CN" sz="2400" dirty="0" smtClean="0"/>
          </a:p>
          <a:p>
            <a:r>
              <a:rPr lang="en-US" altLang="zh-CN" sz="2400" dirty="0" smtClean="0"/>
              <a:t>Design background</a:t>
            </a:r>
            <a:endParaRPr lang="en-US" altLang="zh-CN" sz="2400" dirty="0" smtClean="0"/>
          </a:p>
          <a:p>
            <a:endParaRPr lang="en-US" altLang="zh-CN" dirty="0"/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Our proposal: SWAN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Conclusion</a:t>
            </a:r>
            <a:endParaRPr lang="en-US" altLang="zh-CN" sz="2400" dirty="0" smtClean="0"/>
          </a:p>
          <a:p>
            <a:endParaRPr lang="en-US" altLang="zh-CN" dirty="0" smtClean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032f6b4c3e3da0cbfab4e391ebf1f035[1]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194" y="3228101"/>
            <a:ext cx="3601196" cy="34138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Affine networks (ASASA) are necessary for white-box implementation</a:t>
            </a:r>
            <a:endParaRPr lang="en-US" altLang="zh-CN" dirty="0"/>
          </a:p>
          <a:p>
            <a:pPr lvl="1"/>
            <a:r>
              <a:rPr lang="en-US" altLang="zh-CN" dirty="0"/>
              <a:t>either SPACE-like or Chow-like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dirty="0"/>
              <a:t>SWAN </a:t>
            </a:r>
            <a:r>
              <a:rPr lang="en-US" altLang="zh-CN" dirty="0" smtClean="0"/>
              <a:t>considers </a:t>
            </a:r>
            <a:r>
              <a:rPr lang="en-US" altLang="zh-CN" dirty="0"/>
              <a:t>lightweight components</a:t>
            </a:r>
            <a:endParaRPr lang="en-US" altLang="zh-CN" dirty="0"/>
          </a:p>
          <a:p>
            <a:pPr lvl="1"/>
            <a:r>
              <a:rPr lang="en-US" altLang="zh-CN" dirty="0" err="1"/>
              <a:t>bitslicing</a:t>
            </a:r>
            <a:r>
              <a:rPr lang="en-US" altLang="zh-CN" dirty="0"/>
              <a:t> software</a:t>
            </a:r>
            <a:endParaRPr lang="en-US" altLang="zh-CN" dirty="0"/>
          </a:p>
          <a:p>
            <a:pPr lvl="1"/>
            <a:r>
              <a:rPr lang="en-US" altLang="zh-CN" dirty="0"/>
              <a:t>serial/parallel hardware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How far SWAN can go in the white-box model needs more investigations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885" y="452120"/>
            <a:ext cx="719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Thanks for your attention! Comments are welcome!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1274445"/>
            <a:ext cx="6581775" cy="4308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5866130"/>
            <a:ext cx="6070600" cy="7302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If SWAN fails?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 already have plan B and C...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4" name="直接连接符 11"/>
          <p:cNvCxnSpPr/>
          <p:nvPr/>
        </p:nvCxnSpPr>
        <p:spPr>
          <a:xfrm flipV="1">
            <a:off x="598576" y="1340801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2809240"/>
            <a:ext cx="3893185" cy="2574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90" y="2809240"/>
            <a:ext cx="3974465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Kerckhoffs's principle</a:t>
            </a:r>
            <a:endParaRPr lang="en-US" altLang="zh-CN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A cryptographic system should be secure even if everything about the system, </a:t>
            </a:r>
            <a:r>
              <a:rPr lang="zh-CN" altLang="en-US">
                <a:solidFill>
                  <a:srgbClr val="FF0000"/>
                </a:solidFill>
              </a:rPr>
              <a:t>except the key</a:t>
            </a:r>
            <a:r>
              <a:rPr lang="zh-CN" altLang="en-US"/>
              <a:t>, is </a:t>
            </a:r>
            <a:r>
              <a:rPr lang="zh-CN" altLang="en-US">
                <a:solidFill>
                  <a:srgbClr val="FF0000"/>
                </a:solidFill>
              </a:rPr>
              <a:t>public </a:t>
            </a:r>
            <a:r>
              <a:rPr lang="zh-CN" altLang="en-US"/>
              <a:t>knowledge.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How to keep the key be </a:t>
            </a:r>
            <a:r>
              <a:rPr lang="en-US" altLang="zh-CN">
                <a:solidFill>
                  <a:srgbClr val="FF0000"/>
                </a:solidFill>
              </a:rPr>
              <a:t>private</a:t>
            </a:r>
            <a:r>
              <a:rPr lang="en-US" altLang="zh-CN"/>
              <a:t>?</a:t>
            </a:r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9150" y="2397125"/>
            <a:ext cx="1908175" cy="261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9305" y="5246370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Auguste Kerckhoffs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practical </a:t>
            </a:r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 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key protection</a:t>
            </a:r>
            <a:endParaRPr lang="en-US" altLang="zh-C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Who pays the price for key protection?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Algorithm designers?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App </a:t>
            </a:r>
            <a:r>
              <a:rPr lang="en-US" altLang="zh-CN" dirty="0" smtClean="0"/>
              <a:t>developers?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Operating systems?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Hardware </a:t>
            </a:r>
            <a:r>
              <a:rPr lang="en-US" altLang="zh-CN" dirty="0" smtClean="0">
                <a:solidFill>
                  <a:srgbClr val="FF0000"/>
                </a:solidFill>
              </a:rPr>
              <a:t>manufacturers</a:t>
            </a:r>
            <a:r>
              <a:rPr lang="en-US" altLang="zh-CN" dirty="0">
                <a:solidFill>
                  <a:srgbClr val="FF0000"/>
                </a:solidFill>
              </a:rPr>
              <a:t>?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End users?</a:t>
            </a:r>
            <a:endParaRPr lang="en-US" altLang="zh-CN" dirty="0"/>
          </a:p>
          <a:p>
            <a:pPr lvl="1"/>
            <a:endParaRPr lang="en-US" altLang="zh-CN" dirty="0"/>
          </a:p>
          <a:p>
            <a:pPr lvl="0"/>
            <a:r>
              <a:rPr lang="en-US" altLang="zh-CN" sz="2800" dirty="0"/>
              <a:t>For massive-user applications, it is an issue</a:t>
            </a:r>
            <a:endParaRPr lang="en-US" altLang="zh-CN" sz="2800" dirty="0"/>
          </a:p>
          <a:p>
            <a:pPr lvl="1"/>
            <a:r>
              <a:rPr lang="en-US" altLang="zh-CN" sz="2400" dirty="0"/>
              <a:t>Costs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Interoperability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Device compatibility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 Practical Case: Trustonic TEE + Intertrust Whitecryption</a:t>
            </a:r>
            <a:endParaRPr lang="en-US" altLang="zh-CN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kumimoji="1" lang="en-US" altLang="zh-CN" sz="2800" dirty="0" smtClean="0">
                <a:sym typeface="+mn-ea"/>
              </a:rPr>
              <a:t>TEE is a hardware-supported trusted computing basis</a:t>
            </a:r>
            <a:endParaRPr kumimoji="1" lang="en-US" altLang="zh-CN" sz="2800" dirty="0" smtClean="0">
              <a:sym typeface="+mn-ea"/>
            </a:endParaRPr>
          </a:p>
          <a:p>
            <a:pPr lvl="1"/>
            <a:r>
              <a:rPr kumimoji="1" lang="en-US" altLang="zh-CN" sz="2800" dirty="0" smtClean="0">
                <a:sym typeface="+mn-ea"/>
              </a:rPr>
              <a:t>Standardized by </a:t>
            </a:r>
            <a:r>
              <a:rPr kumimoji="1" lang="en-US" altLang="zh-CN" sz="2800" dirty="0" err="1" smtClean="0">
                <a:sym typeface="+mn-ea"/>
              </a:rPr>
              <a:t>Globleplatform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>
                <a:sym typeface="+mn-ea"/>
              </a:rPr>
              <a:t>Supported by ARM, Intel, MTK, HUAWEI, STM, etc.</a:t>
            </a:r>
            <a:endParaRPr kumimoji="1" lang="en-US" altLang="zh-CN" sz="2800" dirty="0" smtClean="0">
              <a:sym typeface="+mn-ea"/>
            </a:endParaRPr>
          </a:p>
          <a:p>
            <a:pPr lvl="1"/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Since TEE is hardware-related, it also needs a software backup while the target device cannot support TEE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r>
              <a:rPr kumimoji="1" lang="en-US" altLang="zh-CN" sz="2800" dirty="0" smtClean="0">
                <a:sym typeface="+mn-ea"/>
              </a:rPr>
              <a:t>For device compatibility, </a:t>
            </a:r>
            <a:r>
              <a:rPr kumimoji="1" lang="en-US" altLang="zh-CN" sz="2800" dirty="0" err="1" smtClean="0">
                <a:sym typeface="+mn-ea"/>
              </a:rPr>
              <a:t>Trustonic</a:t>
            </a:r>
            <a:r>
              <a:rPr kumimoji="1" lang="en-US" altLang="zh-CN" sz="2800" dirty="0" smtClean="0">
                <a:sym typeface="+mn-ea"/>
              </a:rPr>
              <a:t> uses </a:t>
            </a:r>
            <a:r>
              <a:rPr kumimoji="1" lang="en-US" altLang="zh-CN" sz="2800" dirty="0" err="1" smtClean="0">
                <a:sym typeface="+mn-ea"/>
              </a:rPr>
              <a:t>Intertrust</a:t>
            </a:r>
            <a:r>
              <a:rPr kumimoji="1" lang="en-US" altLang="zh-CN" sz="2800" dirty="0" smtClean="0">
                <a:sym typeface="+mn-ea"/>
              </a:rPr>
              <a:t> </a:t>
            </a:r>
            <a:r>
              <a:rPr kumimoji="1" lang="en-US" altLang="zh-CN" sz="2800" dirty="0" err="1" smtClean="0">
                <a:sym typeface="+mn-ea"/>
              </a:rPr>
              <a:t>Whitecryption</a:t>
            </a:r>
            <a:r>
              <a:rPr kumimoji="1" lang="en-US" altLang="zh-CN" sz="2800" dirty="0" smtClean="0">
                <a:sym typeface="+mn-ea"/>
              </a:rPr>
              <a:t> as the software solution for its TEE product</a:t>
            </a:r>
            <a:endParaRPr kumimoji="1" lang="en-US" altLang="zh-CN" sz="2800" dirty="0" smtClean="0">
              <a:sym typeface="+mn-ea"/>
            </a:endParaRPr>
          </a:p>
          <a:p>
            <a:endParaRPr kumimoji="1" lang="en-US" altLang="zh-CN" sz="2800" dirty="0"/>
          </a:p>
          <a:p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628738" y="136257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adversary model of binay codes</a:t>
            </a:r>
            <a:endParaRPr lang="en-US" altLang="zh-CN" sz="3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7096" y="3769984"/>
            <a:ext cx="1644898" cy="9144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Programming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921994" y="4076487"/>
            <a:ext cx="786690" cy="30139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942463" y="2906668"/>
            <a:ext cx="314164" cy="86331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9899" y="25056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5315" y="37071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Code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44443" y="3769984"/>
            <a:ext cx="1644898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Compiling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4410102" y="2906668"/>
            <a:ext cx="314164" cy="86331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875227" y="252429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Obfuscation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790" y="3769984"/>
            <a:ext cx="1644898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Executing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389341" y="4076487"/>
            <a:ext cx="786690" cy="3013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397149" y="370715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Binary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596" y="2934255"/>
            <a:ext cx="763285" cy="7570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30621" y="1592375"/>
            <a:ext cx="7304984" cy="32233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87463" y="1333816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左箭头 1"/>
          <p:cNvSpPr/>
          <p:nvPr/>
        </p:nvSpPr>
        <p:spPr>
          <a:xfrm>
            <a:off x="4782457" y="3204069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9821" y="289601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Debug</a:t>
            </a:r>
            <a:endParaRPr lang="zh-CN" altLang="en-US" dirty="0"/>
          </a:p>
        </p:txBody>
      </p:sp>
      <p:sp>
        <p:nvSpPr>
          <p:cNvPr id="23" name="左箭头 22"/>
          <p:cNvSpPr/>
          <p:nvPr/>
        </p:nvSpPr>
        <p:spPr>
          <a:xfrm>
            <a:off x="2398295" y="3197473"/>
            <a:ext cx="1870139" cy="2685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296607" y="2877611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Reverse Engineering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95829" y="5255772"/>
            <a:ext cx="181267" cy="195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326431" y="5169077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Trusted environment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513841" y="5250497"/>
            <a:ext cx="181267" cy="1959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744443" y="5173392"/>
            <a:ext cx="214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Neutral environment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908788" y="5247895"/>
            <a:ext cx="181267" cy="1959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139390" y="5173212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Hostile environment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30621" y="5870059"/>
            <a:ext cx="756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u="sng" dirty="0" smtClean="0"/>
              <a:t>In software implementations, algorithm is the last defense!</a:t>
            </a:r>
            <a:endParaRPr lang="zh-CN" altLang="en-US" sz="2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Typical Mobile Applications with WBC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428" y="1833642"/>
            <a:ext cx="2827467" cy="471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6" y="2591830"/>
            <a:ext cx="1924050" cy="2371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5666" y="5602333"/>
            <a:ext cx="2249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(Fully?) </a:t>
            </a:r>
            <a:r>
              <a:rPr lang="en-US" altLang="zh-CN" dirty="0" smtClean="0">
                <a:solidFill>
                  <a:srgbClr val="FF0000"/>
                </a:solidFill>
              </a:rPr>
              <a:t>Trusted </a:t>
            </a:r>
            <a:r>
              <a:rPr lang="en-US" altLang="zh-CN" dirty="0" smtClean="0"/>
              <a:t>Server</a:t>
            </a:r>
            <a:endParaRPr lang="en-US" altLang="zh-CN" dirty="0" smtClean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WBC Compiler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8170" y="289496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Authentication</a:t>
            </a:r>
            <a:endParaRPr lang="en-US" altLang="zh-CN"/>
          </a:p>
        </p:txBody>
      </p:sp>
      <p:sp>
        <p:nvSpPr>
          <p:cNvPr id="10" name="左右箭头 9"/>
          <p:cNvSpPr/>
          <p:nvPr/>
        </p:nvSpPr>
        <p:spPr>
          <a:xfrm>
            <a:off x="2540000" y="3228340"/>
            <a:ext cx="3124835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599690" y="4175760"/>
            <a:ext cx="3124835" cy="2527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16910" y="388429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Binding info</a:t>
            </a:r>
            <a:endParaRPr lang="en-US" altLang="zh-CN"/>
          </a:p>
        </p:txBody>
      </p:sp>
      <p:sp>
        <p:nvSpPr>
          <p:cNvPr id="13" name="右箭头 12"/>
          <p:cNvSpPr/>
          <p:nvPr/>
        </p:nvSpPr>
        <p:spPr>
          <a:xfrm>
            <a:off x="2414270" y="5152390"/>
            <a:ext cx="4161155" cy="288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16910" y="4784090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Whitening key(s)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7463" y="1415917"/>
            <a:ext cx="7969073" cy="762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左右箭头 6"/>
          <p:cNvSpPr/>
          <p:nvPr/>
        </p:nvSpPr>
        <p:spPr>
          <a:xfrm>
            <a:off x="2540000" y="2203450"/>
            <a:ext cx="312483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9265" y="1786255"/>
            <a:ext cx="2578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0. Algorithm Designing</a:t>
            </a:r>
            <a:endParaRPr lang="en-US" altLang="zh-CN"/>
          </a:p>
        </p:txBody>
      </p:sp>
      <p:sp>
        <p:nvSpPr>
          <p:cNvPr id="16" name="左右箭头 15"/>
          <p:cNvSpPr/>
          <p:nvPr/>
        </p:nvSpPr>
        <p:spPr>
          <a:xfrm>
            <a:off x="2945765" y="5958205"/>
            <a:ext cx="951865" cy="28956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右箭头 16"/>
          <p:cNvSpPr/>
          <p:nvPr/>
        </p:nvSpPr>
        <p:spPr>
          <a:xfrm>
            <a:off x="2945765" y="6410960"/>
            <a:ext cx="951230" cy="2895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947795" y="5918835"/>
            <a:ext cx="1126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Necessary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008755" y="6371590"/>
            <a:ext cx="9848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Optional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9空白演示文档">
    <a:dk1>
      <a:srgbClr val="000000"/>
    </a:dk1>
    <a:lt1>
      <a:srgbClr val="FFFFFF"/>
    </a:lt1>
    <a:dk2>
      <a:srgbClr val="E6E4E4"/>
    </a:dk2>
    <a:lt2>
      <a:srgbClr val="FFFFFF"/>
    </a:lt2>
    <a:accent1>
      <a:srgbClr val="477DEA"/>
    </a:accent1>
    <a:accent2>
      <a:srgbClr val="9B9B9B"/>
    </a:accent2>
    <a:accent3>
      <a:srgbClr val="F3B745"/>
    </a:accent3>
    <a:accent4>
      <a:srgbClr val="477EE7"/>
    </a:accent4>
    <a:accent5>
      <a:srgbClr val="4BA151"/>
    </a:accent5>
    <a:accent6>
      <a:srgbClr val="E9403C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12950</Words>
  <Application>WPS 演示</Application>
  <PresentationFormat>全屏显示(4:3)</PresentationFormat>
  <Paragraphs>1523</Paragraphs>
  <Slides>49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49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Times New Roman</vt:lpstr>
      <vt:lpstr>Calibri Light</vt:lpstr>
      <vt:lpstr>等线 Light</vt:lpstr>
      <vt:lpstr>Office 主题​​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Substitution-based White-box oriented block cipher with Affine Network</vt:lpstr>
      <vt:lpstr>Foreword</vt:lpstr>
      <vt:lpstr>Outlines</vt:lpstr>
      <vt:lpstr>What is “white-box”?</vt:lpstr>
      <vt:lpstr>The Kerckhoffs's principle</vt:lpstr>
      <vt:lpstr>The practical issues of key protection</vt:lpstr>
      <vt:lpstr>A Practical Case: Trustonic TEE + Intertrust Whitecryption</vt:lpstr>
      <vt:lpstr>The adversary model of binay codes</vt:lpstr>
      <vt:lpstr>Typical Mobile Applications with WBC</vt:lpstr>
      <vt:lpstr>Key protections in different goals</vt:lpstr>
      <vt:lpstr>The proposed definitions of white-box block ciphers</vt:lpstr>
      <vt:lpstr>Theoretical death sentences: Resovling Affine Networks</vt:lpstr>
      <vt:lpstr>Attacks on WB-AES/SM4</vt:lpstr>
      <vt:lpstr>Known failures in practice</vt:lpstr>
      <vt:lpstr>ASASA-like designs</vt:lpstr>
      <vt:lpstr>Side-channel attacks on ASASA</vt:lpstr>
      <vt:lpstr>New approaches of WBC</vt:lpstr>
      <vt:lpstr>SPACE - Bogdanov et al. CCS 2015 </vt:lpstr>
      <vt:lpstr>SPNBox - Bogdanov et al. AC2016</vt:lpstr>
      <vt:lpstr>Affine networks (ASASA) are still necessary</vt:lpstr>
      <vt:lpstr>Our experiments on lighweight white-box block cipher implementations</vt:lpstr>
      <vt:lpstr>Outlines</vt:lpstr>
      <vt:lpstr>The design rationle of SWAN</vt:lpstr>
      <vt:lpstr>The SWAN round function</vt:lpstr>
      <vt:lpstr>The      function </vt:lpstr>
      <vt:lpstr>The     function of SWAN64 </vt:lpstr>
      <vt:lpstr>The      function </vt:lpstr>
      <vt:lpstr>The SWAN sbox</vt:lpstr>
      <vt:lpstr>The SWAN sbox</vt:lpstr>
      <vt:lpstr>SWAN    function</vt:lpstr>
      <vt:lpstr>The active sboxes of SWAN</vt:lpstr>
      <vt:lpstr>The active sboxes of SWAN</vt:lpstr>
      <vt:lpstr>PowerPoint 演示文稿</vt:lpstr>
      <vt:lpstr>The     value</vt:lpstr>
      <vt:lpstr>White-box mode of SWAN</vt:lpstr>
      <vt:lpstr>Why two-round Feistel?</vt:lpstr>
      <vt:lpstr>The     value </vt:lpstr>
      <vt:lpstr>The     value </vt:lpstr>
      <vt:lpstr>Hardware performance - parallel β function</vt:lpstr>
      <vt:lpstr>Estimated Hardware performance - serial β function</vt:lpstr>
      <vt:lpstr>Hardware performance comparison</vt:lpstr>
      <vt:lpstr>Software performance comparison</vt:lpstr>
      <vt:lpstr>Side-channel resistances</vt:lpstr>
      <vt:lpstr>White-box mode costs of SWAN (Type I estimation)</vt:lpstr>
      <vt:lpstr>Estimated white-box implementation costs </vt:lpstr>
      <vt:lpstr>Outlines</vt:lpstr>
      <vt:lpstr>Conclusion</vt:lpstr>
      <vt:lpstr>PowerPoint 演示文稿</vt:lpstr>
      <vt:lpstr>If SWAN fails?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龚征</cp:lastModifiedBy>
  <cp:revision>566</cp:revision>
  <dcterms:created xsi:type="dcterms:W3CDTF">2017-08-03T09:01:00Z</dcterms:created>
  <dcterms:modified xsi:type="dcterms:W3CDTF">2019-03-10T08:56:37Z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